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2"/>
  </p:sldMasterIdLst>
  <p:notesMasterIdLst>
    <p:notesMasterId r:id="rId5"/>
  </p:notesMasterIdLst>
  <p:handoutMasterIdLst>
    <p:handoutMasterId r:id="rId6"/>
  </p:handoutMasterIdLst>
  <p:sldIdLst>
    <p:sldId id="262" r:id="rId3"/>
    <p:sldId id="263" r:id="rId4"/>
  </p:sldIdLst>
  <p:sldSz cx="10058400" cy="77724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Артем Конукоев" initials="АК"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FF"/>
    <a:srgbClr val="FFFFCC"/>
    <a:srgbClr val="2C2C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102" d="100"/>
          <a:sy n="102" d="100"/>
        </p:scale>
        <p:origin x="1572" y="114"/>
      </p:cViewPr>
      <p:guideLst>
        <p:guide orient="horz" pos="2448"/>
        <p:guide pos="3168"/>
      </p:guideLst>
    </p:cSldViewPr>
  </p:slideViewPr>
  <p:notesTextViewPr>
    <p:cViewPr>
      <p:scale>
        <a:sx n="1" d="1"/>
        <a:sy n="1" d="1"/>
      </p:scale>
      <p:origin x="0" y="0"/>
    </p:cViewPr>
  </p:notesTextViewPr>
  <p:notesViewPr>
    <p:cSldViewPr snapToGrid="0" showGuides="1">
      <p:cViewPr varScale="1">
        <p:scale>
          <a:sx n="76" d="100"/>
          <a:sy n="76" d="100"/>
        </p:scale>
        <p:origin x="123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commentAuthors" Target="commentAuthors.xml"/><Relationship Id="rId2" Type="http://schemas.openxmlformats.org/officeDocument/2006/relationships/slideMaster" Target="slideMasters/slideMaster1.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AA7F96A5-B40C-4591-A94D-05A85DE82A47}" type="datetimeFigureOut">
              <a:rPr lang="ru-RU" smtClean="0"/>
              <a:pPr/>
              <a:t>30.05.2018</a:t>
            </a:fld>
            <a:endParaRPr lang="ru-RU" dirty="0"/>
          </a:p>
        </p:txBody>
      </p:sp>
      <p:sp>
        <p:nvSpPr>
          <p:cNvPr id="4" name="Нижний колонтитул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ru-RU" dirty="0"/>
          </a:p>
        </p:txBody>
      </p:sp>
      <p:sp>
        <p:nvSpPr>
          <p:cNvPr id="5" name="Номер слайда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AE55127-CA2D-4BC4-8CFE-F19148CDFE65}" type="slidenum">
              <a:rPr lang="ru-RU" smtClean="0"/>
              <a:pPr/>
              <a:t>‹#›</a:t>
            </a:fld>
            <a:endParaRPr lang="ru-RU" dirty="0"/>
          </a:p>
        </p:txBody>
      </p:sp>
    </p:spTree>
    <p:extLst>
      <p:ext uri="{BB962C8B-B14F-4D97-AF65-F5344CB8AC3E}">
        <p14:creationId xmlns:p14="http://schemas.microsoft.com/office/powerpoint/2010/main" val="2595640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27FC828-8F12-4CF0-9AF3-FA4FDDB6EB28}" type="datetimeFigureOut">
              <a:rPr lang="ru-RU" smtClean="0"/>
              <a:pPr/>
              <a:t>30.05.2018</a:t>
            </a:fld>
            <a:endParaRPr lang="ru-RU" dirty="0"/>
          </a:p>
        </p:txBody>
      </p:sp>
      <p:sp>
        <p:nvSpPr>
          <p:cNvPr id="4" name="Образ слайда 3"/>
          <p:cNvSpPr>
            <a:spLocks noGrp="1" noRot="1" noChangeAspect="1"/>
          </p:cNvSpPr>
          <p:nvPr>
            <p:ph type="sldImg" idx="2"/>
          </p:nvPr>
        </p:nvSpPr>
        <p:spPr>
          <a:xfrm>
            <a:off x="1231900" y="1241425"/>
            <a:ext cx="4333875" cy="3349625"/>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6" name="Нижний колонтитул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46B6C3F-CB80-4F8D-9D19-17AA7E3C7BEF}" type="slidenum">
              <a:rPr lang="ru-RU" smtClean="0"/>
              <a:pPr/>
              <a:t>‹#›</a:t>
            </a:fld>
            <a:endParaRPr lang="ru-RU" dirty="0"/>
          </a:p>
        </p:txBody>
      </p:sp>
    </p:spTree>
    <p:extLst>
      <p:ext uri="{BB962C8B-B14F-4D97-AF65-F5344CB8AC3E}">
        <p14:creationId xmlns:p14="http://schemas.microsoft.com/office/powerpoint/2010/main" val="169046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Наружная страница">
    <p:spTree>
      <p:nvGrpSpPr>
        <p:cNvPr id="1" name=""/>
        <p:cNvGrpSpPr/>
        <p:nvPr/>
      </p:nvGrpSpPr>
      <p:grpSpPr>
        <a:xfrm>
          <a:off x="0" y="0"/>
          <a:ext cx="0" cy="0"/>
          <a:chOff x="0" y="0"/>
          <a:chExt cx="0" cy="0"/>
        </a:xfrm>
      </p:grpSpPr>
      <p:sp>
        <p:nvSpPr>
          <p:cNvPr id="12" name="Прямоугольник 11"/>
          <p:cNvSpPr/>
          <p:nvPr/>
        </p:nvSpPr>
        <p:spPr>
          <a:xfrm>
            <a:off x="457200" y="457199"/>
            <a:ext cx="2377440" cy="6583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0" name="Текст 9"/>
          <p:cNvSpPr>
            <a:spLocks noGrp="1"/>
          </p:cNvSpPr>
          <p:nvPr>
            <p:ph type="body" sz="quarter" idx="10"/>
          </p:nvPr>
        </p:nvSpPr>
        <p:spPr>
          <a:xfrm>
            <a:off x="777240" y="665530"/>
            <a:ext cx="1737360" cy="1517413"/>
          </a:xfrm>
        </p:spPr>
        <p:txBody>
          <a:bodyPr lIns="0" tIns="0" rIns="0" bIns="0" anchor="b">
            <a:noAutofit/>
          </a:bodyPr>
          <a:lstStyle>
            <a:lvl1pPr marL="0" indent="0">
              <a:lnSpc>
                <a:spcPct val="100000"/>
              </a:lnSpc>
              <a:spcBef>
                <a:spcPts val="0"/>
              </a:spcBef>
              <a:buNone/>
              <a:defRPr sz="1800">
                <a:solidFill>
                  <a:schemeClr val="bg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11" name="Текст 9"/>
          <p:cNvSpPr>
            <a:spLocks noGrp="1"/>
          </p:cNvSpPr>
          <p:nvPr>
            <p:ph type="body" sz="quarter" idx="11"/>
          </p:nvPr>
        </p:nvSpPr>
        <p:spPr>
          <a:xfrm>
            <a:off x="777240" y="2302840"/>
            <a:ext cx="1737360" cy="4417999"/>
          </a:xfrm>
        </p:spPr>
        <p:txBody>
          <a:bodyPr lIns="0" tIns="0" rIns="0" bIns="0" anchor="t">
            <a:noAutofit/>
          </a:bodyPr>
          <a:lstStyle>
            <a:lvl1pPr marL="0" indent="0">
              <a:lnSpc>
                <a:spcPct val="105000"/>
              </a:lnSpc>
              <a:spcBef>
                <a:spcPts val="800"/>
              </a:spcBef>
              <a:buNone/>
              <a:defRPr sz="1000">
                <a:solidFill>
                  <a:schemeClr val="bg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13" name="Прямоугольник 12"/>
          <p:cNvSpPr/>
          <p:nvPr/>
        </p:nvSpPr>
        <p:spPr>
          <a:xfrm>
            <a:off x="457200" y="7178040"/>
            <a:ext cx="237744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5" name="Прямоугольник 14"/>
          <p:cNvSpPr/>
          <p:nvPr/>
        </p:nvSpPr>
        <p:spPr>
          <a:xfrm>
            <a:off x="7124700" y="7086600"/>
            <a:ext cx="246888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0" name="Текст 9"/>
          <p:cNvSpPr>
            <a:spLocks noGrp="1"/>
          </p:cNvSpPr>
          <p:nvPr>
            <p:ph type="body" sz="quarter" idx="12"/>
          </p:nvPr>
        </p:nvSpPr>
        <p:spPr>
          <a:xfrm>
            <a:off x="7124700" y="457200"/>
            <a:ext cx="2468880" cy="1763463"/>
          </a:xfrm>
        </p:spPr>
        <p:txBody>
          <a:bodyPr lIns="0" tIns="0" rIns="0" bIns="0" anchor="b">
            <a:noAutofit/>
          </a:bodyPr>
          <a:lstStyle>
            <a:lvl1pPr marL="0" indent="0">
              <a:lnSpc>
                <a:spcPct val="95000"/>
              </a:lnSpc>
              <a:spcBef>
                <a:spcPts val="0"/>
              </a:spcBef>
              <a:buNone/>
              <a:defRPr sz="3000" b="1">
                <a:solidFill>
                  <a:schemeClr val="tx1">
                    <a:lumMod val="65000"/>
                    <a:lumOff val="35000"/>
                  </a:schemeClr>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22" name="Рисунок 21"/>
          <p:cNvSpPr>
            <a:spLocks noGrp="1"/>
          </p:cNvSpPr>
          <p:nvPr>
            <p:ph type="pic" sz="quarter" idx="13"/>
          </p:nvPr>
        </p:nvSpPr>
        <p:spPr>
          <a:xfrm>
            <a:off x="7124700" y="2740819"/>
            <a:ext cx="2468563" cy="4208621"/>
          </a:xfrm>
        </p:spPr>
        <p:txBody>
          <a:bodyPr>
            <a:normAutofit/>
          </a:bodyPr>
          <a:lstStyle>
            <a:lvl1pPr marL="0" indent="0">
              <a:buNone/>
              <a:defRPr sz="1600">
                <a:solidFill>
                  <a:schemeClr val="tx1">
                    <a:lumMod val="65000"/>
                    <a:lumOff val="35000"/>
                  </a:schemeClr>
                </a:solidFill>
              </a:defRPr>
            </a:lvl1pPr>
          </a:lstStyle>
          <a:p>
            <a:r>
              <a:rPr lang="ru-RU"/>
              <a:t>Вставка рисунка</a:t>
            </a:r>
            <a:endParaRPr lang="ru-RU" dirty="0"/>
          </a:p>
        </p:txBody>
      </p:sp>
      <p:sp>
        <p:nvSpPr>
          <p:cNvPr id="24" name="Текст 9"/>
          <p:cNvSpPr>
            <a:spLocks noGrp="1"/>
          </p:cNvSpPr>
          <p:nvPr>
            <p:ph type="body" sz="quarter" idx="14"/>
          </p:nvPr>
        </p:nvSpPr>
        <p:spPr>
          <a:xfrm>
            <a:off x="7124700" y="2266383"/>
            <a:ext cx="2468880" cy="346007"/>
          </a:xfrm>
        </p:spPr>
        <p:txBody>
          <a:bodyPr lIns="0" tIns="0" rIns="0" bIns="0" anchor="t">
            <a:noAutofit/>
          </a:bodyPr>
          <a:lstStyle>
            <a:lvl1pPr marL="0" indent="0">
              <a:lnSpc>
                <a:spcPct val="114000"/>
              </a:lnSpc>
              <a:spcBef>
                <a:spcPts val="0"/>
              </a:spcBef>
              <a:buNone/>
              <a:defRPr sz="800" b="0">
                <a:solidFill>
                  <a:schemeClr val="accent1"/>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26" name="Текст 9"/>
          <p:cNvSpPr>
            <a:spLocks noGrp="1"/>
          </p:cNvSpPr>
          <p:nvPr>
            <p:ph type="body" sz="quarter" idx="15" hasCustomPrompt="1"/>
          </p:nvPr>
        </p:nvSpPr>
        <p:spPr>
          <a:xfrm rot="16200000">
            <a:off x="2640898" y="6149706"/>
            <a:ext cx="2130404" cy="198202"/>
          </a:xfrm>
        </p:spPr>
        <p:txBody>
          <a:bodyPr lIns="0" tIns="0" rIns="0" bIns="0" anchor="t">
            <a:noAutofit/>
          </a:bodyPr>
          <a:lstStyle>
            <a:lvl1pPr marL="0" indent="0" algn="l" defTabSz="1005840">
              <a:lnSpc>
                <a:spcPct val="100000"/>
              </a:lnSpc>
              <a:spcBef>
                <a:spcPts val="1100"/>
              </a:spcBef>
              <a:buNone/>
              <a:defRPr sz="900" b="1">
                <a:solidFill>
                  <a:schemeClr val="tx1">
                    <a:lumMod val="65000"/>
                    <a:lumOff val="35000"/>
                  </a:schemeClr>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marL="0" indent="0" algn="l" defTabSz="1005840">
              <a:lnSpc>
                <a:spcPct val="100000"/>
              </a:lnSpc>
              <a:spcBef>
                <a:spcPts val="1100"/>
              </a:spcBef>
              <a:buNone/>
            </a:pPr>
            <a:r>
              <a:rPr lang="ru-RU" sz="900" b="1" i="0" dirty="0">
                <a:solidFill>
                  <a:schemeClr val="tx1">
                    <a:lumMod val="65000"/>
                  </a:schemeClr>
                </a:solidFill>
                <a:latin typeface="+mn-lt"/>
                <a:ea typeface="+mn-ea"/>
                <a:cs typeface="+mn-cs"/>
              </a:rPr>
              <a:t>[Название компании]</a:t>
            </a:r>
          </a:p>
        </p:txBody>
      </p:sp>
      <p:sp>
        <p:nvSpPr>
          <p:cNvPr id="27" name="Текст 9"/>
          <p:cNvSpPr>
            <a:spLocks noGrp="1"/>
          </p:cNvSpPr>
          <p:nvPr>
            <p:ph type="body" sz="quarter" idx="16" hasCustomPrompt="1"/>
          </p:nvPr>
        </p:nvSpPr>
        <p:spPr>
          <a:xfrm rot="16200000">
            <a:off x="2813338" y="6149706"/>
            <a:ext cx="2130404" cy="198202"/>
          </a:xfrm>
        </p:spPr>
        <p:txBody>
          <a:bodyPr lIns="0" tIns="0" rIns="0" bIns="0" anchor="t">
            <a:noAutofit/>
          </a:bodyPr>
          <a:lstStyle>
            <a:lvl1pPr marL="0" indent="0">
              <a:lnSpc>
                <a:spcPct val="100000"/>
              </a:lnSpc>
              <a:spcBef>
                <a:spcPts val="0"/>
              </a:spcBef>
              <a:buNone/>
              <a:defRPr sz="900" b="0">
                <a:solidFill>
                  <a:schemeClr val="tx1">
                    <a:lumMod val="65000"/>
                    <a:lumOff val="35000"/>
                  </a:schemeClr>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dirty="0"/>
              <a:t>[Адрес]</a:t>
            </a:r>
          </a:p>
        </p:txBody>
      </p:sp>
      <p:sp>
        <p:nvSpPr>
          <p:cNvPr id="28" name="Текст 9"/>
          <p:cNvSpPr>
            <a:spLocks noGrp="1"/>
          </p:cNvSpPr>
          <p:nvPr>
            <p:ph type="body" sz="quarter" idx="17" hasCustomPrompt="1"/>
          </p:nvPr>
        </p:nvSpPr>
        <p:spPr>
          <a:xfrm rot="16200000">
            <a:off x="2985778" y="6149706"/>
            <a:ext cx="2130404" cy="198202"/>
          </a:xfrm>
        </p:spPr>
        <p:txBody>
          <a:bodyPr lIns="0" tIns="0" rIns="0" bIns="0" anchor="t">
            <a:noAutofit/>
          </a:bodyPr>
          <a:lstStyle>
            <a:lvl1pPr marL="0" indent="0" algn="l" defTabSz="1005840">
              <a:lnSpc>
                <a:spcPct val="100000"/>
              </a:lnSpc>
              <a:spcBef>
                <a:spcPts val="1100"/>
              </a:spcBef>
              <a:buNone/>
              <a:defRPr sz="900" b="0">
                <a:solidFill>
                  <a:schemeClr val="tx1">
                    <a:lumMod val="65000"/>
                    <a:lumOff val="35000"/>
                  </a:schemeClr>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marL="0" indent="0" algn="l" defTabSz="1005840">
              <a:lnSpc>
                <a:spcPct val="100000"/>
              </a:lnSpc>
              <a:spcBef>
                <a:spcPts val="1100"/>
              </a:spcBef>
              <a:buNone/>
            </a:pPr>
            <a:r>
              <a:rPr lang="ru-RU" sz="900" b="0" i="0" dirty="0">
                <a:solidFill>
                  <a:schemeClr val="tx1">
                    <a:lumMod val="65000"/>
                  </a:schemeClr>
                </a:solidFill>
                <a:latin typeface="+mn-lt"/>
                <a:ea typeface="+mn-ea"/>
                <a:cs typeface="+mn-cs"/>
              </a:rPr>
              <a:t>[Город, регион, почтовый индекс]</a:t>
            </a:r>
          </a:p>
        </p:txBody>
      </p:sp>
      <p:sp>
        <p:nvSpPr>
          <p:cNvPr id="29" name="Текст 9"/>
          <p:cNvSpPr>
            <a:spLocks noGrp="1"/>
          </p:cNvSpPr>
          <p:nvPr>
            <p:ph type="body" sz="quarter" idx="18" hasCustomPrompt="1"/>
          </p:nvPr>
        </p:nvSpPr>
        <p:spPr>
          <a:xfrm rot="16200000">
            <a:off x="3628146" y="2873971"/>
            <a:ext cx="2577959" cy="793647"/>
          </a:xfrm>
        </p:spPr>
        <p:txBody>
          <a:bodyPr lIns="0" tIns="0" rIns="0" bIns="0" anchor="t">
            <a:noAutofit/>
          </a:bodyPr>
          <a:lstStyle>
            <a:lvl1pPr marL="0" indent="0" algn="l" defTabSz="1005840">
              <a:lnSpc>
                <a:spcPct val="90000"/>
              </a:lnSpc>
              <a:spcBef>
                <a:spcPts val="0"/>
              </a:spcBef>
              <a:buNone/>
              <a:defRPr sz="900" b="0" baseline="0">
                <a:solidFill>
                  <a:schemeClr val="tx1">
                    <a:lumMod val="65000"/>
                    <a:lumOff val="35000"/>
                  </a:schemeClr>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marL="0" indent="0" algn="l" defTabSz="1005840">
              <a:lnSpc>
                <a:spcPct val="120000"/>
              </a:lnSpc>
              <a:spcBef>
                <a:spcPts val="1100"/>
              </a:spcBef>
              <a:buNone/>
            </a:pPr>
            <a:r>
              <a:rPr lang="ru-RU" sz="900" b="0" i="0" baseline="0" dirty="0">
                <a:solidFill>
                  <a:schemeClr val="tx1">
                    <a:lumMod val="65000"/>
                  </a:schemeClr>
                </a:solidFill>
                <a:latin typeface="+mn-lt"/>
                <a:ea typeface="+mn-ea"/>
                <a:cs typeface="+mn-cs"/>
              </a:rPr>
              <a:t>[Имя получателя]</a:t>
            </a:r>
          </a:p>
          <a:p>
            <a:pPr marL="0" indent="0" algn="l" defTabSz="1005840">
              <a:lnSpc>
                <a:spcPct val="120000"/>
              </a:lnSpc>
              <a:spcBef>
                <a:spcPts val="1100"/>
              </a:spcBef>
              <a:buNone/>
            </a:pPr>
            <a:r>
              <a:rPr lang="ru-RU" sz="900" b="0" i="0" baseline="0" dirty="0">
                <a:solidFill>
                  <a:schemeClr val="tx1">
                    <a:lumMod val="65000"/>
                  </a:schemeClr>
                </a:solidFill>
                <a:latin typeface="+mn-lt"/>
                <a:ea typeface="+mn-ea"/>
                <a:cs typeface="+mn-cs"/>
              </a:rPr>
              <a:t>[Адрес]</a:t>
            </a:r>
          </a:p>
          <a:p>
            <a:pPr marL="0" indent="0" algn="l" defTabSz="1005840">
              <a:lnSpc>
                <a:spcPct val="120000"/>
              </a:lnSpc>
              <a:spcBef>
                <a:spcPts val="1100"/>
              </a:spcBef>
              <a:buNone/>
            </a:pPr>
            <a:r>
              <a:rPr lang="ru-RU" sz="900" b="0" i="0" baseline="0" dirty="0">
                <a:solidFill>
                  <a:schemeClr val="tx1">
                    <a:lumMod val="65000"/>
                  </a:schemeClr>
                </a:solidFill>
                <a:latin typeface="+mn-lt"/>
                <a:ea typeface="+mn-ea"/>
                <a:cs typeface="+mn-cs"/>
              </a:rPr>
              <a:t>[Город, регион, почтовый индекс]</a:t>
            </a:r>
          </a:p>
        </p:txBody>
      </p:sp>
      <p:sp>
        <p:nvSpPr>
          <p:cNvPr id="32" name="Прямоугольник 31"/>
          <p:cNvSpPr/>
          <p:nvPr/>
        </p:nvSpPr>
        <p:spPr>
          <a:xfrm rot="16200000">
            <a:off x="3291840" y="457200"/>
            <a:ext cx="685800" cy="685800"/>
          </a:xfrm>
          <a:prstGeom prst="rect">
            <a:avLst/>
          </a:prstGeom>
          <a:noFill/>
          <a:ln w="6350">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lnSpc>
                <a:spcPct val="125000"/>
              </a:lnSpc>
              <a:buNone/>
            </a:pPr>
            <a:r>
              <a:rPr lang="ru-RU" sz="800" b="0" i="0" dirty="0">
                <a:solidFill>
                  <a:schemeClr val="bg1">
                    <a:lumMod val="85000"/>
                  </a:schemeClr>
                </a:solidFill>
                <a:latin typeface="Verdana"/>
                <a:ea typeface="+mn-ea"/>
                <a:cs typeface="+mn-cs"/>
              </a:rPr>
              <a:t>МЕСТО</a:t>
            </a:r>
            <a:br>
              <a:rPr lang="ru-RU" sz="800" b="0" i="0" dirty="0">
                <a:solidFill>
                  <a:schemeClr val="bg1">
                    <a:lumMod val="85000"/>
                  </a:schemeClr>
                </a:solidFill>
                <a:latin typeface="Verdana"/>
                <a:ea typeface="+mn-ea"/>
                <a:cs typeface="+mn-cs"/>
              </a:rPr>
            </a:br>
            <a:r>
              <a:rPr lang="ru-RU" sz="800" b="0" i="0" dirty="0">
                <a:solidFill>
                  <a:schemeClr val="bg1">
                    <a:lumMod val="85000"/>
                  </a:schemeClr>
                </a:solidFill>
                <a:latin typeface="Verdana"/>
                <a:ea typeface="+mn-ea"/>
                <a:cs typeface="+mn-cs"/>
              </a:rPr>
              <a:t>ДЛЯ</a:t>
            </a:r>
            <a:br>
              <a:rPr lang="ru-RU" sz="800" b="0" i="0" dirty="0">
                <a:solidFill>
                  <a:schemeClr val="bg1">
                    <a:lumMod val="85000"/>
                  </a:schemeClr>
                </a:solidFill>
                <a:latin typeface="Verdana"/>
                <a:ea typeface="+mn-ea"/>
                <a:cs typeface="+mn-cs"/>
              </a:rPr>
            </a:br>
            <a:r>
              <a:rPr lang="ru-RU" sz="800" b="0" i="0" dirty="0">
                <a:solidFill>
                  <a:schemeClr val="bg1">
                    <a:lumMod val="85000"/>
                  </a:schemeClr>
                </a:solidFill>
                <a:latin typeface="Verdana"/>
                <a:ea typeface="+mn-ea"/>
                <a:cs typeface="+mn-cs"/>
              </a:rPr>
              <a:t>МАРКИ </a:t>
            </a:r>
          </a:p>
        </p:txBody>
      </p:sp>
      <p:sp>
        <p:nvSpPr>
          <p:cNvPr id="33" name="Инструкции"/>
          <p:cNvSpPr/>
          <p:nvPr/>
        </p:nvSpPr>
        <p:spPr>
          <a:xfrm>
            <a:off x="10287000" y="0"/>
            <a:ext cx="1676400" cy="7767851"/>
          </a:xfrm>
          <a:prstGeom prst="roundRect">
            <a:avLst>
              <a:gd name="adj" fmla="val 6795"/>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defTabSz="914400">
              <a:spcBef>
                <a:spcPts val="1200"/>
              </a:spcBef>
              <a:buNone/>
            </a:pPr>
            <a:r>
              <a:rPr lang="ru-RU" sz="1100" b="1" i="1" baseline="0" dirty="0">
                <a:solidFill>
                  <a:schemeClr val="lt1"/>
                </a:solidFill>
                <a:latin typeface="Arial"/>
                <a:ea typeface="+mn-ea"/>
                <a:cs typeface="Arial"/>
              </a:rPr>
              <a:t>Примечание. </a:t>
            </a:r>
          </a:p>
          <a:p>
            <a:pPr algn="l" defTabSz="914400">
              <a:spcBef>
                <a:spcPts val="1200"/>
              </a:spcBef>
              <a:buNone/>
            </a:pPr>
            <a:r>
              <a:rPr lang="ru-RU" sz="1100" b="1" i="1" baseline="0" dirty="0">
                <a:solidFill>
                  <a:schemeClr val="lt1"/>
                </a:solidFill>
                <a:latin typeface="Arial"/>
                <a:ea typeface="+mn-ea"/>
                <a:cs typeface="Arial"/>
              </a:rPr>
              <a:t>Этот буклет </a:t>
            </a:r>
            <a:r>
              <a:rPr lang="ru-RU" sz="1100" b="1" i="1" dirty="0">
                <a:solidFill>
                  <a:schemeClr val="lt1"/>
                </a:solidFill>
                <a:latin typeface="Arial"/>
                <a:ea typeface="+mn-ea"/>
                <a:cs typeface="Arial"/>
              </a:rPr>
              <a:t>предназначен для печати. </a:t>
            </a:r>
            <a:r>
              <a:rPr lang="ru-RU" sz="1100" b="1" i="1" baseline="0" dirty="0">
                <a:solidFill>
                  <a:schemeClr val="lt1"/>
                </a:solidFill>
                <a:latin typeface="Arial"/>
                <a:ea typeface="+mn-ea"/>
                <a:cs typeface="Arial"/>
              </a:rPr>
              <a:t>Чтобы проверить правильность расположения, напечатайте пробный экземпляр на обычной бумаге, прежде чем печатать буклет на</a:t>
            </a:r>
            <a:r>
              <a:rPr lang="ru-RU" sz="1100" b="1" i="1" dirty="0">
                <a:solidFill>
                  <a:schemeClr val="lt1"/>
                </a:solidFill>
                <a:latin typeface="Arial"/>
                <a:ea typeface="+mn-ea"/>
                <a:cs typeface="Arial"/>
              </a:rPr>
              <a:t> карточках.</a:t>
            </a:r>
          </a:p>
          <a:p>
            <a:pPr algn="l" defTabSz="914400">
              <a:spcBef>
                <a:spcPts val="1200"/>
              </a:spcBef>
              <a:buNone/>
            </a:pPr>
            <a:r>
              <a:rPr lang="ru-RU" sz="1100" b="1" i="1" baseline="0" dirty="0">
                <a:solidFill>
                  <a:schemeClr val="lt1"/>
                </a:solidFill>
                <a:latin typeface="Arial"/>
                <a:ea typeface="+mn-ea"/>
                <a:cs typeface="Arial"/>
              </a:rPr>
              <a:t>Вам может понадобиться снять флажок в пункте "Вместить в размер листа" в диалоговом окне "Печать" (в раскрывающемся списке "Слайды размером во всю страницу").</a:t>
            </a:r>
          </a:p>
          <a:p>
            <a:pPr algn="l" defTabSz="914400">
              <a:spcBef>
                <a:spcPts val="1200"/>
              </a:spcBef>
              <a:buNone/>
            </a:pPr>
            <a:r>
              <a:rPr lang="ru-RU" sz="1100" b="1" i="1" dirty="0">
                <a:solidFill>
                  <a:schemeClr val="lt1"/>
                </a:solidFill>
                <a:latin typeface="Arial"/>
                <a:ea typeface="+mn-ea"/>
                <a:cs typeface="Arial"/>
              </a:rPr>
              <a:t>См. инструкцию к принтеру для двусторонней печати.</a:t>
            </a:r>
          </a:p>
          <a:p>
            <a:pPr algn="l" defTabSz="914400">
              <a:spcBef>
                <a:spcPts val="1200"/>
              </a:spcBef>
              <a:buNone/>
            </a:pPr>
            <a:r>
              <a:rPr lang="ru-RU" sz="1100" b="1" i="1" baseline="0" dirty="0">
                <a:solidFill>
                  <a:schemeClr val="lt1"/>
                </a:solidFill>
                <a:latin typeface="Arial"/>
                <a:ea typeface="+mn-ea"/>
                <a:cs typeface="Arial"/>
              </a:rPr>
              <a:t>Чтобы изменить изображения на этом слайде, выделите рисунок и удалите его. Затем щелкните значок "Рисунки" в заполнителе и вставьте свое изображение.</a:t>
            </a:r>
          </a:p>
        </p:txBody>
      </p:sp>
    </p:spTree>
    <p:extLst>
      <p:ext uri="{BB962C8B-B14F-4D97-AF65-F5344CB8AC3E}">
        <p14:creationId xmlns:p14="http://schemas.microsoft.com/office/powerpoint/2010/main" val="658768243"/>
      </p:ext>
    </p:extLst>
  </p:cSld>
  <p:clrMapOvr>
    <a:masterClrMapping/>
  </p:clrMapOvr>
  <p:extLst mod="1">
    <p:ext uri="{DCECCB84-F9BA-43D5-87BE-67443E8EF086}">
      <p15:sldGuideLst xmlns:p15="http://schemas.microsoft.com/office/powerpoint/2012/main">
        <p15:guide id="1" orient="horz" pos="4608">
          <p15:clr>
            <a:srgbClr val="FBAE40"/>
          </p15:clr>
        </p15:guide>
        <p15:guide id="2" orient="horz" pos="288">
          <p15:clr>
            <a:srgbClr val="FBAE40"/>
          </p15:clr>
        </p15:guide>
        <p15:guide id="3" pos="288">
          <p15:clr>
            <a:srgbClr val="FBAE40"/>
          </p15:clr>
        </p15:guide>
        <p15:guide id="4" pos="6048">
          <p15:clr>
            <a:srgbClr val="FBAE40"/>
          </p15:clr>
        </p15:guide>
        <p15:guide id="5" pos="2064">
          <p15:clr>
            <a:srgbClr val="A4A3A4"/>
          </p15:clr>
        </p15:guide>
        <p15:guide id="6" pos="4200">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Внутренняя страница">
    <p:spTree>
      <p:nvGrpSpPr>
        <p:cNvPr id="1" name=""/>
        <p:cNvGrpSpPr/>
        <p:nvPr/>
      </p:nvGrpSpPr>
      <p:grpSpPr>
        <a:xfrm>
          <a:off x="0" y="0"/>
          <a:ext cx="0" cy="0"/>
          <a:chOff x="0" y="0"/>
          <a:chExt cx="0" cy="0"/>
        </a:xfrm>
      </p:grpSpPr>
      <p:sp>
        <p:nvSpPr>
          <p:cNvPr id="10" name="Текст 9"/>
          <p:cNvSpPr>
            <a:spLocks noGrp="1"/>
          </p:cNvSpPr>
          <p:nvPr>
            <p:ph type="body" sz="quarter" idx="10" hasCustomPrompt="1"/>
          </p:nvPr>
        </p:nvSpPr>
        <p:spPr>
          <a:xfrm>
            <a:off x="457198" y="3314607"/>
            <a:ext cx="2834641" cy="237696"/>
          </a:xfrm>
        </p:spPr>
        <p:txBody>
          <a:bodyPr lIns="0" tIns="0" rIns="0" bIns="0" anchor="t">
            <a:noAutofit/>
          </a:bodyPr>
          <a:lstStyle>
            <a:lvl1pPr marL="0" indent="0">
              <a:lnSpc>
                <a:spcPct val="100000"/>
              </a:lnSpc>
              <a:spcBef>
                <a:spcPts val="0"/>
              </a:spcBef>
              <a:buNone/>
              <a:defRPr sz="12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dirty="0"/>
              <a:t>Щелкните, чтобы изменить текст</a:t>
            </a:r>
          </a:p>
        </p:txBody>
      </p:sp>
      <p:sp>
        <p:nvSpPr>
          <p:cNvPr id="11" name="Текст 9"/>
          <p:cNvSpPr>
            <a:spLocks noGrp="1"/>
          </p:cNvSpPr>
          <p:nvPr>
            <p:ph type="body" sz="quarter" idx="11"/>
          </p:nvPr>
        </p:nvSpPr>
        <p:spPr>
          <a:xfrm>
            <a:off x="457199" y="3624067"/>
            <a:ext cx="2834640" cy="855720"/>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13" name="Прямоугольник 12"/>
          <p:cNvSpPr/>
          <p:nvPr/>
        </p:nvSpPr>
        <p:spPr>
          <a:xfrm>
            <a:off x="457200" y="7178040"/>
            <a:ext cx="914400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9" name="Рисунок 21"/>
          <p:cNvSpPr>
            <a:spLocks noGrp="1"/>
          </p:cNvSpPr>
          <p:nvPr>
            <p:ph type="pic" sz="quarter" idx="19"/>
          </p:nvPr>
        </p:nvSpPr>
        <p:spPr>
          <a:xfrm>
            <a:off x="457199" y="457200"/>
            <a:ext cx="3200400" cy="2606040"/>
          </a:xfrm>
        </p:spPr>
        <p:txBody>
          <a:bodyPr>
            <a:normAutofit/>
          </a:bodyPr>
          <a:lstStyle>
            <a:lvl1pPr marL="0" indent="0">
              <a:buNone/>
              <a:defRPr sz="1600">
                <a:solidFill>
                  <a:schemeClr val="tx1">
                    <a:lumMod val="65000"/>
                    <a:lumOff val="35000"/>
                  </a:schemeClr>
                </a:solidFill>
              </a:defRPr>
            </a:lvl1pPr>
          </a:lstStyle>
          <a:p>
            <a:r>
              <a:rPr lang="ru-RU"/>
              <a:t>Вставка рисунка</a:t>
            </a:r>
            <a:endParaRPr lang="ru-RU" dirty="0"/>
          </a:p>
        </p:txBody>
      </p:sp>
      <p:sp>
        <p:nvSpPr>
          <p:cNvPr id="21" name="Текст 9"/>
          <p:cNvSpPr>
            <a:spLocks noGrp="1"/>
          </p:cNvSpPr>
          <p:nvPr>
            <p:ph type="body" sz="quarter" idx="20"/>
          </p:nvPr>
        </p:nvSpPr>
        <p:spPr>
          <a:xfrm>
            <a:off x="457199" y="4549821"/>
            <a:ext cx="2834640" cy="145811"/>
          </a:xfrm>
        </p:spPr>
        <p:txBody>
          <a:bodyPr lIns="0" tIns="0" rIns="0" bIns="0" anchor="t">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23" name="Текст 9"/>
          <p:cNvSpPr>
            <a:spLocks noGrp="1"/>
          </p:cNvSpPr>
          <p:nvPr>
            <p:ph type="body" sz="quarter" idx="21"/>
          </p:nvPr>
        </p:nvSpPr>
        <p:spPr>
          <a:xfrm>
            <a:off x="457199" y="4722992"/>
            <a:ext cx="2834640" cy="214391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25" name="Прямоугольник 24"/>
          <p:cNvSpPr/>
          <p:nvPr/>
        </p:nvSpPr>
        <p:spPr>
          <a:xfrm>
            <a:off x="3657598" y="457199"/>
            <a:ext cx="2834643" cy="2606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0" name="Текст 9"/>
          <p:cNvSpPr>
            <a:spLocks noGrp="1"/>
          </p:cNvSpPr>
          <p:nvPr>
            <p:ph type="body" sz="quarter" idx="22"/>
          </p:nvPr>
        </p:nvSpPr>
        <p:spPr>
          <a:xfrm>
            <a:off x="3977637" y="777239"/>
            <a:ext cx="2194564" cy="1963580"/>
          </a:xfrm>
        </p:spPr>
        <p:txBody>
          <a:bodyPr lIns="0" tIns="0" rIns="0" bIns="0" anchor="ctr">
            <a:noAutofit/>
          </a:bodyPr>
          <a:lstStyle>
            <a:lvl1pPr marL="0" indent="0">
              <a:lnSpc>
                <a:spcPct val="114000"/>
              </a:lnSpc>
              <a:spcBef>
                <a:spcPts val="900"/>
              </a:spcBef>
              <a:buNone/>
              <a:defRPr sz="1100">
                <a:solidFill>
                  <a:schemeClr val="bg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35" name="Текст 9"/>
          <p:cNvSpPr>
            <a:spLocks noGrp="1"/>
          </p:cNvSpPr>
          <p:nvPr>
            <p:ph type="body" sz="quarter" idx="23"/>
          </p:nvPr>
        </p:nvSpPr>
        <p:spPr>
          <a:xfrm>
            <a:off x="3665820" y="3624068"/>
            <a:ext cx="2834640" cy="1425238"/>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36" name="Текст 9"/>
          <p:cNvSpPr>
            <a:spLocks noGrp="1"/>
          </p:cNvSpPr>
          <p:nvPr>
            <p:ph type="body" sz="quarter" idx="24"/>
          </p:nvPr>
        </p:nvSpPr>
        <p:spPr>
          <a:xfrm>
            <a:off x="3665820" y="5433870"/>
            <a:ext cx="2834640" cy="1433040"/>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37" name="Текст 9"/>
          <p:cNvSpPr>
            <a:spLocks noGrp="1"/>
          </p:cNvSpPr>
          <p:nvPr>
            <p:ph type="body" sz="quarter" idx="25" hasCustomPrompt="1"/>
          </p:nvPr>
        </p:nvSpPr>
        <p:spPr>
          <a:xfrm>
            <a:off x="3665820" y="5122740"/>
            <a:ext cx="2834641" cy="237696"/>
          </a:xfrm>
        </p:spPr>
        <p:txBody>
          <a:bodyPr lIns="0" tIns="0" rIns="0" bIns="0" anchor="t">
            <a:noAutofit/>
          </a:bodyPr>
          <a:lstStyle>
            <a:lvl1pPr marL="0" indent="0">
              <a:lnSpc>
                <a:spcPct val="100000"/>
              </a:lnSpc>
              <a:spcBef>
                <a:spcPts val="0"/>
              </a:spcBef>
              <a:buNone/>
              <a:defRPr sz="12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dirty="0"/>
              <a:t>Щелкните, чтобы изменить текст</a:t>
            </a:r>
          </a:p>
        </p:txBody>
      </p:sp>
      <p:sp>
        <p:nvSpPr>
          <p:cNvPr id="38" name="Текст 9"/>
          <p:cNvSpPr>
            <a:spLocks noGrp="1"/>
          </p:cNvSpPr>
          <p:nvPr>
            <p:ph type="body" sz="quarter" idx="26"/>
          </p:nvPr>
        </p:nvSpPr>
        <p:spPr>
          <a:xfrm>
            <a:off x="7028349" y="548640"/>
            <a:ext cx="2572851" cy="145811"/>
          </a:xfrm>
        </p:spPr>
        <p:txBody>
          <a:bodyPr lIns="0" tIns="0" rIns="0" bIns="0" anchor="t">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39" name="Текст 9"/>
          <p:cNvSpPr>
            <a:spLocks noGrp="1"/>
          </p:cNvSpPr>
          <p:nvPr>
            <p:ph type="body" sz="quarter" idx="27"/>
          </p:nvPr>
        </p:nvSpPr>
        <p:spPr>
          <a:xfrm>
            <a:off x="7028349" y="728054"/>
            <a:ext cx="2572851" cy="110735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40" name="Текст 9"/>
          <p:cNvSpPr>
            <a:spLocks noGrp="1"/>
          </p:cNvSpPr>
          <p:nvPr>
            <p:ph type="body" sz="quarter" idx="28"/>
          </p:nvPr>
        </p:nvSpPr>
        <p:spPr>
          <a:xfrm>
            <a:off x="7028349" y="2056588"/>
            <a:ext cx="2572851" cy="145811"/>
          </a:xfrm>
        </p:spPr>
        <p:txBody>
          <a:bodyPr lIns="0" tIns="0" rIns="0" bIns="0" anchor="t">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41" name="Текст 9"/>
          <p:cNvSpPr>
            <a:spLocks noGrp="1"/>
          </p:cNvSpPr>
          <p:nvPr>
            <p:ph type="body" sz="quarter" idx="29"/>
          </p:nvPr>
        </p:nvSpPr>
        <p:spPr>
          <a:xfrm>
            <a:off x="7028349" y="2236002"/>
            <a:ext cx="2572851" cy="27752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42" name="Текст 9"/>
          <p:cNvSpPr>
            <a:spLocks noGrp="1"/>
          </p:cNvSpPr>
          <p:nvPr>
            <p:ph type="body" sz="quarter" idx="30" hasCustomPrompt="1"/>
          </p:nvPr>
        </p:nvSpPr>
        <p:spPr>
          <a:xfrm>
            <a:off x="7028349" y="3387880"/>
            <a:ext cx="2572852" cy="386663"/>
          </a:xfrm>
        </p:spPr>
        <p:txBody>
          <a:bodyPr lIns="0" tIns="0" rIns="0" bIns="0" anchor="t">
            <a:noAutofit/>
          </a:bodyPr>
          <a:lstStyle>
            <a:lvl1pPr marL="0" indent="0">
              <a:lnSpc>
                <a:spcPct val="100000"/>
              </a:lnSpc>
              <a:spcBef>
                <a:spcPts val="0"/>
              </a:spcBef>
              <a:buNone/>
              <a:defRPr sz="12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dirty="0"/>
              <a:t>Щелкните, чтобы изменить текст</a:t>
            </a:r>
          </a:p>
        </p:txBody>
      </p:sp>
      <p:sp>
        <p:nvSpPr>
          <p:cNvPr id="43" name="Текст 9"/>
          <p:cNvSpPr>
            <a:spLocks noGrp="1"/>
          </p:cNvSpPr>
          <p:nvPr>
            <p:ph type="body" sz="quarter" idx="31"/>
          </p:nvPr>
        </p:nvSpPr>
        <p:spPr>
          <a:xfrm>
            <a:off x="7028349" y="2613794"/>
            <a:ext cx="2572851" cy="700813"/>
          </a:xfrm>
        </p:spPr>
        <p:txBody>
          <a:bodyPr lIns="0" tIns="0" rIns="0" bIns="0" anchor="t">
            <a:noAutofit/>
          </a:bodyPr>
          <a:lstStyle>
            <a:lvl1pPr marL="137160" indent="-137160">
              <a:lnSpc>
                <a:spcPct val="114000"/>
              </a:lnSpc>
              <a:spcBef>
                <a:spcPts val="600"/>
              </a:spcBef>
              <a:buClr>
                <a:schemeClr val="accent1"/>
              </a:buClr>
              <a:buSzPct val="130000"/>
              <a:buFont typeface="Arial" panose="020B0604020202020204" pitchFamily="34" charset="0"/>
              <a:buChar char="•"/>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44" name="Инструкции"/>
          <p:cNvSpPr/>
          <p:nvPr/>
        </p:nvSpPr>
        <p:spPr>
          <a:xfrm>
            <a:off x="10287000" y="0"/>
            <a:ext cx="1676400" cy="7767851"/>
          </a:xfrm>
          <a:prstGeom prst="roundRect">
            <a:avLst>
              <a:gd name="adj" fmla="val 6795"/>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defTabSz="914400">
              <a:spcBef>
                <a:spcPts val="1200"/>
              </a:spcBef>
              <a:buNone/>
            </a:pPr>
            <a:r>
              <a:rPr lang="ru-RU" sz="1100" b="1" i="1" baseline="0" dirty="0">
                <a:solidFill>
                  <a:schemeClr val="lt1"/>
                </a:solidFill>
                <a:latin typeface="Arial"/>
                <a:ea typeface="+mn-ea"/>
                <a:cs typeface="Arial"/>
              </a:rPr>
              <a:t>Примечание. </a:t>
            </a:r>
          </a:p>
          <a:p>
            <a:pPr algn="l" defTabSz="914400">
              <a:spcBef>
                <a:spcPts val="1200"/>
              </a:spcBef>
              <a:buNone/>
            </a:pPr>
            <a:r>
              <a:rPr lang="ru-RU" sz="1100" b="1" i="1" baseline="0" dirty="0">
                <a:solidFill>
                  <a:schemeClr val="lt1"/>
                </a:solidFill>
                <a:latin typeface="Arial"/>
                <a:ea typeface="+mn-ea"/>
                <a:cs typeface="Arial"/>
              </a:rPr>
              <a:t>Этот буклет </a:t>
            </a:r>
            <a:r>
              <a:rPr lang="ru-RU" sz="1100" b="1" i="1" dirty="0">
                <a:solidFill>
                  <a:schemeClr val="lt1"/>
                </a:solidFill>
                <a:latin typeface="Arial"/>
                <a:ea typeface="+mn-ea"/>
                <a:cs typeface="Arial"/>
              </a:rPr>
              <a:t>предназначен для печати. </a:t>
            </a:r>
            <a:r>
              <a:rPr lang="ru-RU" sz="1100" b="1" i="1" baseline="0" dirty="0">
                <a:solidFill>
                  <a:schemeClr val="lt1"/>
                </a:solidFill>
                <a:latin typeface="Arial"/>
                <a:ea typeface="+mn-ea"/>
                <a:cs typeface="Arial"/>
              </a:rPr>
              <a:t>Чтобы проверить правильность расположения, напечатайте пробный экземпляр на обычной бумаге, прежде чем печатать буклет на</a:t>
            </a:r>
            <a:r>
              <a:rPr lang="ru-RU" sz="1100" b="1" i="1" dirty="0">
                <a:solidFill>
                  <a:schemeClr val="lt1"/>
                </a:solidFill>
                <a:latin typeface="Arial"/>
                <a:ea typeface="+mn-ea"/>
                <a:cs typeface="Arial"/>
              </a:rPr>
              <a:t> карточках.</a:t>
            </a:r>
          </a:p>
          <a:p>
            <a:pPr algn="l" defTabSz="914400">
              <a:spcBef>
                <a:spcPts val="1200"/>
              </a:spcBef>
              <a:buNone/>
            </a:pPr>
            <a:r>
              <a:rPr lang="ru-RU" sz="1100" b="1" i="1" baseline="0" dirty="0">
                <a:solidFill>
                  <a:schemeClr val="lt1"/>
                </a:solidFill>
                <a:latin typeface="Arial"/>
                <a:ea typeface="+mn-ea"/>
                <a:cs typeface="Arial"/>
              </a:rPr>
              <a:t>Вам может понадобиться снять флажок в пункте "Вместить в размер листа" в диалоговом окне "Печать" (в раскрывающемся списке "Слайды размером во всю страницу").</a:t>
            </a:r>
          </a:p>
          <a:p>
            <a:pPr algn="l" defTabSz="914400">
              <a:spcBef>
                <a:spcPts val="1200"/>
              </a:spcBef>
              <a:buNone/>
            </a:pPr>
            <a:r>
              <a:rPr lang="ru-RU" sz="1100" b="1" i="1" dirty="0">
                <a:solidFill>
                  <a:schemeClr val="lt1"/>
                </a:solidFill>
                <a:latin typeface="Arial"/>
                <a:ea typeface="+mn-ea"/>
                <a:cs typeface="Arial"/>
              </a:rPr>
              <a:t>См. инструкцию к принтеру для двусторонней печати.</a:t>
            </a:r>
          </a:p>
          <a:p>
            <a:pPr algn="l" defTabSz="914400">
              <a:spcBef>
                <a:spcPts val="1200"/>
              </a:spcBef>
              <a:buNone/>
            </a:pPr>
            <a:r>
              <a:rPr lang="ru-RU" sz="1100" b="1" i="1" baseline="0" dirty="0">
                <a:solidFill>
                  <a:schemeClr val="lt1"/>
                </a:solidFill>
                <a:latin typeface="Arial"/>
                <a:ea typeface="+mn-ea"/>
                <a:cs typeface="Arial"/>
              </a:rPr>
              <a:t>Чтобы изменить изображения на этом слайде, выделите рисунок и удалите его. Затем щелкните значок "Рисунки" в заполнителе и вставьте свое изображение.</a:t>
            </a:r>
          </a:p>
        </p:txBody>
      </p:sp>
      <p:sp>
        <p:nvSpPr>
          <p:cNvPr id="45" name="Текст 9"/>
          <p:cNvSpPr>
            <a:spLocks noGrp="1"/>
          </p:cNvSpPr>
          <p:nvPr>
            <p:ph type="body" sz="quarter" idx="32" hasCustomPrompt="1"/>
          </p:nvPr>
        </p:nvSpPr>
        <p:spPr>
          <a:xfrm>
            <a:off x="7028349" y="3830555"/>
            <a:ext cx="2572851" cy="137160"/>
          </a:xfrm>
        </p:spPr>
        <p:txBody>
          <a:bodyPr lIns="0" tIns="0" rIns="0" bIns="0" anchor="t">
            <a:noAutofit/>
          </a:bodyPr>
          <a:lstStyle>
            <a:lvl1pPr marL="0" indent="0" algn="l" defTabSz="1005840">
              <a:lnSpc>
                <a:spcPct val="114000"/>
              </a:lnSpc>
              <a:spcBef>
                <a:spcPts val="11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marL="0" indent="0" algn="l" defTabSz="1005840">
              <a:lnSpc>
                <a:spcPct val="114000"/>
              </a:lnSpc>
              <a:spcBef>
                <a:spcPts val="1100"/>
              </a:spcBef>
              <a:buNone/>
            </a:pPr>
            <a:r>
              <a:rPr lang="ru-RU" sz="800" b="1" i="0" dirty="0">
                <a:solidFill>
                  <a:schemeClr val="tx1">
                    <a:lumMod val="65000"/>
                  </a:schemeClr>
                </a:solidFill>
                <a:latin typeface="+mn-lt"/>
                <a:ea typeface="+mn-ea"/>
                <a:cs typeface="+mn-cs"/>
              </a:rPr>
              <a:t>[Название компании]</a:t>
            </a:r>
          </a:p>
        </p:txBody>
      </p:sp>
      <p:sp>
        <p:nvSpPr>
          <p:cNvPr id="46" name="Текст 9"/>
          <p:cNvSpPr>
            <a:spLocks noGrp="1"/>
          </p:cNvSpPr>
          <p:nvPr>
            <p:ph type="body" sz="quarter" idx="33" hasCustomPrompt="1"/>
          </p:nvPr>
        </p:nvSpPr>
        <p:spPr>
          <a:xfrm>
            <a:off x="7028349" y="3975242"/>
            <a:ext cx="2572851" cy="137160"/>
          </a:xfrm>
        </p:spPr>
        <p:txBody>
          <a:bodyPr lIns="0" tIns="0" rIns="0" bIns="0" anchor="t">
            <a:noAutofit/>
          </a:bodyPr>
          <a:lstStyle>
            <a:lvl1pPr marL="0" indent="0">
              <a:lnSpc>
                <a:spcPct val="114000"/>
              </a:lnSpc>
              <a:spcBef>
                <a:spcPts val="800"/>
              </a:spcBef>
              <a:buNone/>
              <a:defRPr sz="800" b="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dirty="0"/>
              <a:t>[Адрес]</a:t>
            </a:r>
          </a:p>
        </p:txBody>
      </p:sp>
      <p:sp>
        <p:nvSpPr>
          <p:cNvPr id="47" name="Текст 9"/>
          <p:cNvSpPr>
            <a:spLocks noGrp="1"/>
          </p:cNvSpPr>
          <p:nvPr>
            <p:ph type="body" sz="quarter" idx="34" hasCustomPrompt="1"/>
          </p:nvPr>
        </p:nvSpPr>
        <p:spPr>
          <a:xfrm>
            <a:off x="7028349" y="4110404"/>
            <a:ext cx="2572851" cy="137160"/>
          </a:xfrm>
        </p:spPr>
        <p:txBody>
          <a:bodyPr lIns="0" tIns="0" rIns="0" bIns="0" anchor="t">
            <a:noAutofit/>
          </a:bodyPr>
          <a:lstStyle>
            <a:lvl1pPr marL="0" indent="0" algn="l" defTabSz="1005840">
              <a:lnSpc>
                <a:spcPct val="114000"/>
              </a:lnSpc>
              <a:spcBef>
                <a:spcPts val="1100"/>
              </a:spcBef>
              <a:buNone/>
              <a:defRPr sz="800" b="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marL="0" indent="0" algn="l" defTabSz="1005840">
              <a:lnSpc>
                <a:spcPct val="114000"/>
              </a:lnSpc>
              <a:spcBef>
                <a:spcPts val="1100"/>
              </a:spcBef>
              <a:buNone/>
            </a:pPr>
            <a:r>
              <a:rPr lang="ru-RU" sz="800" b="0" i="0" dirty="0">
                <a:solidFill>
                  <a:schemeClr val="tx1">
                    <a:lumMod val="65000"/>
                  </a:schemeClr>
                </a:solidFill>
                <a:latin typeface="+mn-lt"/>
                <a:ea typeface="+mn-ea"/>
                <a:cs typeface="+mn-cs"/>
              </a:rPr>
              <a:t>[Город, регион, почтовый индекс]</a:t>
            </a:r>
          </a:p>
        </p:txBody>
      </p:sp>
      <p:sp>
        <p:nvSpPr>
          <p:cNvPr id="48" name="Текст 9"/>
          <p:cNvSpPr>
            <a:spLocks noGrp="1"/>
          </p:cNvSpPr>
          <p:nvPr>
            <p:ph type="body" sz="quarter" idx="35" hasCustomPrompt="1"/>
          </p:nvPr>
        </p:nvSpPr>
        <p:spPr>
          <a:xfrm>
            <a:off x="7028349" y="4321766"/>
            <a:ext cx="2572851" cy="137160"/>
          </a:xfrm>
        </p:spPr>
        <p:txBody>
          <a:bodyPr lIns="0" tIns="0" rIns="0" bIns="0" anchor="t">
            <a:noAutofit/>
          </a:bodyPr>
          <a:lstStyle>
            <a:lvl1pPr marL="0" indent="0" algn="l" defTabSz="1005840">
              <a:lnSpc>
                <a:spcPct val="114000"/>
              </a:lnSpc>
              <a:spcBef>
                <a:spcPts val="1100"/>
              </a:spcBef>
              <a:buNone/>
              <a:defRPr sz="800" b="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marL="0" indent="0" algn="l" defTabSz="1005840">
              <a:lnSpc>
                <a:spcPct val="114000"/>
              </a:lnSpc>
              <a:spcBef>
                <a:spcPts val="1100"/>
              </a:spcBef>
              <a:buNone/>
            </a:pPr>
            <a:r>
              <a:rPr lang="ru-RU" sz="800" b="0" i="0" dirty="0">
                <a:solidFill>
                  <a:schemeClr val="tx1">
                    <a:lumMod val="65000"/>
                  </a:schemeClr>
                </a:solidFill>
                <a:latin typeface="+mn-lt"/>
                <a:ea typeface="+mn-ea"/>
                <a:cs typeface="+mn-cs"/>
              </a:rPr>
              <a:t>[Телефон]</a:t>
            </a:r>
          </a:p>
        </p:txBody>
      </p:sp>
      <p:sp>
        <p:nvSpPr>
          <p:cNvPr id="49" name="Текст 9"/>
          <p:cNvSpPr>
            <a:spLocks noGrp="1"/>
          </p:cNvSpPr>
          <p:nvPr>
            <p:ph type="body" sz="quarter" idx="36" hasCustomPrompt="1"/>
          </p:nvPr>
        </p:nvSpPr>
        <p:spPr>
          <a:xfrm>
            <a:off x="7028349" y="4466452"/>
            <a:ext cx="2572851" cy="137160"/>
          </a:xfrm>
        </p:spPr>
        <p:txBody>
          <a:bodyPr lIns="0" tIns="0" rIns="0" bIns="0" anchor="t">
            <a:noAutofit/>
          </a:bodyPr>
          <a:lstStyle>
            <a:lvl1pPr marL="0" indent="0" algn="l" defTabSz="1005840">
              <a:lnSpc>
                <a:spcPct val="114000"/>
              </a:lnSpc>
              <a:spcBef>
                <a:spcPts val="1100"/>
              </a:spcBef>
              <a:buNone/>
              <a:defRPr sz="800" b="0" baseline="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marL="0" indent="0" algn="l" defTabSz="1005840">
              <a:lnSpc>
                <a:spcPct val="114000"/>
              </a:lnSpc>
              <a:spcBef>
                <a:spcPts val="1100"/>
              </a:spcBef>
              <a:buNone/>
            </a:pPr>
            <a:r>
              <a:rPr lang="ru-RU" sz="800" b="0" i="0" baseline="0" dirty="0">
                <a:solidFill>
                  <a:schemeClr val="tx1">
                    <a:lumMod val="65000"/>
                  </a:schemeClr>
                </a:solidFill>
                <a:latin typeface="+mn-lt"/>
                <a:ea typeface="+mn-ea"/>
                <a:cs typeface="+mn-cs"/>
              </a:rPr>
              <a:t>[Электронный адрес]</a:t>
            </a:r>
          </a:p>
        </p:txBody>
      </p:sp>
      <p:sp>
        <p:nvSpPr>
          <p:cNvPr id="50" name="Текст 9"/>
          <p:cNvSpPr>
            <a:spLocks noGrp="1"/>
          </p:cNvSpPr>
          <p:nvPr>
            <p:ph type="body" sz="quarter" idx="37" hasCustomPrompt="1"/>
          </p:nvPr>
        </p:nvSpPr>
        <p:spPr>
          <a:xfrm>
            <a:off x="7028349" y="4676885"/>
            <a:ext cx="2572851" cy="137160"/>
          </a:xfrm>
        </p:spPr>
        <p:txBody>
          <a:bodyPr lIns="0" tIns="0" rIns="0" bIns="0" anchor="t">
            <a:noAutofit/>
          </a:bodyPr>
          <a:lstStyle>
            <a:lvl1pPr marL="0" indent="0">
              <a:lnSpc>
                <a:spcPct val="114000"/>
              </a:lnSpc>
              <a:spcBef>
                <a:spcPts val="800"/>
              </a:spcBef>
              <a:buNone/>
              <a:defRPr sz="800" b="0" baseline="0">
                <a:solidFill>
                  <a:schemeClr val="accent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dirty="0"/>
              <a:t>[Веб-адрес]</a:t>
            </a:r>
          </a:p>
        </p:txBody>
      </p:sp>
    </p:spTree>
    <p:extLst>
      <p:ext uri="{BB962C8B-B14F-4D97-AF65-F5344CB8AC3E}">
        <p14:creationId xmlns:p14="http://schemas.microsoft.com/office/powerpoint/2010/main" val="239431007"/>
      </p:ext>
    </p:extLst>
  </p:cSld>
  <p:clrMapOvr>
    <a:masterClrMapping/>
  </p:clrMapOvr>
  <p:extLst mod="1">
    <p:ext uri="{DCECCB84-F9BA-43D5-87BE-67443E8EF086}">
      <p15:sldGuideLst xmlns:p15="http://schemas.microsoft.com/office/powerpoint/2012/main">
        <p15:guide id="1" orient="horz" pos="4608">
          <p15:clr>
            <a:srgbClr val="FBAE40"/>
          </p15:clr>
        </p15:guide>
        <p15:guide id="2" orient="horz" pos="288">
          <p15:clr>
            <a:srgbClr val="FBAE40"/>
          </p15:clr>
        </p15:guide>
        <p15:guide id="0" pos="288">
          <p15:clr>
            <a:srgbClr val="FBAE40"/>
          </p15:clr>
        </p15:guide>
        <p15:guide id="3" pos="6048">
          <p15:clr>
            <a:srgbClr val="FBAE40"/>
          </p15:clr>
        </p15:guide>
        <p15:guide id="4" pos="2136">
          <p15:clr>
            <a:srgbClr val="A4A3A4"/>
          </p15:clr>
        </p15:guide>
        <p15:guide id="5" pos="4272">
          <p15:clr>
            <a:srgbClr val="A4A3A4"/>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ru-RU" dirty="0"/>
              <a:t>Образец заголовка</a:t>
            </a:r>
          </a:p>
        </p:txBody>
      </p:sp>
      <p:sp>
        <p:nvSpPr>
          <p:cNvPr id="3" name="Текст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4" name="Дата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0F0C7E35-61C9-471C-870E-2CE47EA24035}" type="datetimeFigureOut">
              <a:rPr lang="ru-RU" smtClean="0"/>
              <a:pPr/>
              <a:t>30.05.2018</a:t>
            </a:fld>
            <a:endParaRPr lang="ru-RU" dirty="0"/>
          </a:p>
        </p:txBody>
      </p:sp>
      <p:sp>
        <p:nvSpPr>
          <p:cNvPr id="5" name="Нижний колонтитул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ED236ED2-EF9B-4B9B-9B58-09E1C1CBDE09}" type="slidenum">
              <a:rPr lang="ru-RU" smtClean="0"/>
              <a:pPr/>
              <a:t>‹#›</a:t>
            </a:fld>
            <a:endParaRPr lang="ru-RU" dirty="0"/>
          </a:p>
        </p:txBody>
      </p:sp>
    </p:spTree>
    <p:extLst>
      <p:ext uri="{BB962C8B-B14F-4D97-AF65-F5344CB8AC3E}">
        <p14:creationId xmlns:p14="http://schemas.microsoft.com/office/powerpoint/2010/main" val="3173466682"/>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consultantplus://offline/ref=03904E292C5D2BECF8B3E88CFA268C8B843794FB55D5561282FE1DBD9EA468B9FFE70A5418E7CCFA1Fv6N"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alpha val="3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6" name="TextBox 25"/>
          <p:cNvSpPr txBox="1"/>
          <p:nvPr/>
        </p:nvSpPr>
        <p:spPr>
          <a:xfrm>
            <a:off x="3248335" y="4197378"/>
            <a:ext cx="3419165" cy="3631763"/>
          </a:xfrm>
          <a:prstGeom prst="rect">
            <a:avLst/>
          </a:prstGeom>
          <a:solidFill>
            <a:srgbClr val="FFC000"/>
          </a:solidFill>
        </p:spPr>
        <p:txBody>
          <a:bodyPr wrap="square" rtlCol="0">
            <a:spAutoFit/>
          </a:bodyPr>
          <a:lstStyle/>
          <a:p>
            <a:pPr algn="ctr"/>
            <a:r>
              <a:rPr lang="ru-RU" sz="1200" dirty="0">
                <a:solidFill>
                  <a:srgbClr val="FF0000"/>
                </a:solidFill>
              </a:rPr>
              <a:t>В период проведения чемпионата мира </a:t>
            </a:r>
            <a:r>
              <a:rPr lang="ru-RU" sz="1200" dirty="0" smtClean="0">
                <a:solidFill>
                  <a:srgbClr val="FF0000"/>
                </a:solidFill>
              </a:rPr>
              <a:t>- 2018 </a:t>
            </a:r>
            <a:r>
              <a:rPr lang="ru-RU" sz="1200" dirty="0">
                <a:solidFill>
                  <a:srgbClr val="FF0000"/>
                </a:solidFill>
              </a:rPr>
              <a:t>по футболу</a:t>
            </a:r>
          </a:p>
          <a:p>
            <a:pPr algn="ctr"/>
            <a:r>
              <a:rPr lang="ru-RU" sz="1200" dirty="0" smtClean="0">
                <a:solidFill>
                  <a:srgbClr val="FF0000"/>
                </a:solidFill>
              </a:rPr>
              <a:t>Круглосуточно, </a:t>
            </a:r>
            <a:r>
              <a:rPr lang="ru-RU" sz="1200" dirty="0">
                <a:solidFill>
                  <a:srgbClr val="FF0000"/>
                </a:solidFill>
              </a:rPr>
              <a:t>ежедневно;</a:t>
            </a:r>
          </a:p>
          <a:p>
            <a:pPr algn="ctr"/>
            <a:r>
              <a:rPr lang="ru-RU" sz="1200" b="1" dirty="0" smtClean="0">
                <a:solidFill>
                  <a:srgbClr val="FF0000"/>
                </a:solidFill>
              </a:rPr>
              <a:t>8 (928) 169-96-18</a:t>
            </a:r>
          </a:p>
          <a:p>
            <a:pPr algn="ctr"/>
            <a:r>
              <a:rPr lang="ru-RU" sz="1200" b="1" dirty="0" smtClean="0">
                <a:solidFill>
                  <a:srgbClr val="FF0000"/>
                </a:solidFill>
              </a:rPr>
              <a:t>8 (918) 554-00-42</a:t>
            </a:r>
          </a:p>
          <a:p>
            <a:pPr algn="ctr"/>
            <a:r>
              <a:rPr lang="ru-RU" sz="1200" b="1" dirty="0" smtClean="0">
                <a:solidFill>
                  <a:srgbClr val="FF0000"/>
                </a:solidFill>
              </a:rPr>
              <a:t>8 (863) 294-00-42</a:t>
            </a:r>
          </a:p>
          <a:p>
            <a:pPr algn="ctr"/>
            <a:r>
              <a:rPr lang="ru-RU" sz="1200" dirty="0" smtClean="0">
                <a:solidFill>
                  <a:srgbClr val="FF0000"/>
                </a:solidFill>
              </a:rPr>
              <a:t>Телефон Единого консультационного центра </a:t>
            </a:r>
            <a:r>
              <a:rPr lang="ru-RU" sz="1200" dirty="0" err="1" smtClean="0">
                <a:solidFill>
                  <a:srgbClr val="FF0000"/>
                </a:solidFill>
              </a:rPr>
              <a:t>Роспотребнадзора</a:t>
            </a:r>
            <a:r>
              <a:rPr lang="en-US" sz="1200" dirty="0" smtClean="0">
                <a:solidFill>
                  <a:srgbClr val="FF0000"/>
                </a:solidFill>
              </a:rPr>
              <a:t>:</a:t>
            </a:r>
          </a:p>
          <a:p>
            <a:pPr algn="ctr"/>
            <a:r>
              <a:rPr lang="en-US" sz="1200" b="1" dirty="0" smtClean="0">
                <a:solidFill>
                  <a:srgbClr val="FF0000"/>
                </a:solidFill>
              </a:rPr>
              <a:t>8-800-555-49-43</a:t>
            </a:r>
            <a:endParaRPr lang="ru-RU" sz="1200" b="1" dirty="0" smtClean="0">
              <a:solidFill>
                <a:srgbClr val="FF0000"/>
              </a:solidFill>
            </a:endParaRPr>
          </a:p>
          <a:p>
            <a:pPr algn="ctr"/>
            <a:r>
              <a:rPr lang="ru-RU" sz="1200" dirty="0" smtClean="0">
                <a:solidFill>
                  <a:srgbClr val="FF0000"/>
                </a:solidFill>
              </a:rPr>
              <a:t>Онлайн консультация на сайте</a:t>
            </a:r>
            <a:r>
              <a:rPr lang="en-US" sz="1200" dirty="0" smtClean="0">
                <a:solidFill>
                  <a:srgbClr val="FF0000"/>
                </a:solidFill>
              </a:rPr>
              <a:t>:</a:t>
            </a:r>
          </a:p>
          <a:p>
            <a:pPr algn="ctr"/>
            <a:r>
              <a:rPr lang="en-US" sz="1200" b="1" dirty="0" smtClean="0">
                <a:solidFill>
                  <a:srgbClr val="FF0000"/>
                </a:solidFill>
              </a:rPr>
              <a:t>zpp.rospotrebnadzor.ru</a:t>
            </a:r>
            <a:endParaRPr lang="ru-RU" sz="1200" b="1" dirty="0" smtClean="0">
              <a:solidFill>
                <a:srgbClr val="FF0000"/>
              </a:solidFill>
            </a:endParaRPr>
          </a:p>
          <a:p>
            <a:pPr algn="ctr"/>
            <a:endParaRPr lang="en-US" sz="1400" dirty="0" smtClean="0">
              <a:solidFill>
                <a:srgbClr val="FF0000"/>
              </a:solidFill>
            </a:endParaRPr>
          </a:p>
          <a:p>
            <a:pPr algn="ctr"/>
            <a:endParaRPr lang="en-US" sz="1400" dirty="0" smtClean="0">
              <a:solidFill>
                <a:srgbClr val="FF0000"/>
              </a:solidFill>
            </a:endParaRPr>
          </a:p>
          <a:p>
            <a:pPr algn="ctr"/>
            <a:r>
              <a:rPr lang="ru-RU" sz="1400" dirty="0">
                <a:solidFill>
                  <a:srgbClr val="FF0000"/>
                </a:solidFill>
              </a:rPr>
              <a:t>Ежедневно </a:t>
            </a:r>
          </a:p>
          <a:p>
            <a:pPr algn="ctr"/>
            <a:r>
              <a:rPr lang="ru-RU" sz="1400" dirty="0">
                <a:solidFill>
                  <a:srgbClr val="FF0000"/>
                </a:solidFill>
              </a:rPr>
              <a:t>ПН-ПТ 09.00-20.00,</a:t>
            </a:r>
          </a:p>
          <a:p>
            <a:pPr algn="ctr"/>
            <a:r>
              <a:rPr lang="ru-RU" sz="1400" dirty="0">
                <a:solidFill>
                  <a:srgbClr val="FF0000"/>
                </a:solidFill>
              </a:rPr>
              <a:t>СБ-ВС 10.00-15.00</a:t>
            </a:r>
          </a:p>
          <a:p>
            <a:pPr algn="ctr"/>
            <a:endParaRPr lang="en-US" sz="1400" dirty="0">
              <a:solidFill>
                <a:srgbClr val="FF0000"/>
              </a:solidFill>
            </a:endParaRPr>
          </a:p>
          <a:p>
            <a:pPr algn="ctr"/>
            <a:endParaRPr lang="en-US" sz="1400" dirty="0">
              <a:solidFill>
                <a:srgbClr val="FF0000"/>
              </a:solidFill>
            </a:endParaRPr>
          </a:p>
        </p:txBody>
      </p:sp>
      <p:pic>
        <p:nvPicPr>
          <p:cNvPr id="9" name="Рисунок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08" y="3216222"/>
            <a:ext cx="3275870" cy="4556178"/>
          </a:xfrm>
          <a:prstGeom prst="rect">
            <a:avLst/>
          </a:prstGeom>
        </p:spPr>
      </p:pic>
      <p:sp>
        <p:nvSpPr>
          <p:cNvPr id="4" name="Текст 3"/>
          <p:cNvSpPr>
            <a:spLocks noGrp="1"/>
          </p:cNvSpPr>
          <p:nvPr>
            <p:ph type="body" sz="quarter" idx="12"/>
          </p:nvPr>
        </p:nvSpPr>
        <p:spPr>
          <a:xfrm>
            <a:off x="6668759" y="771864"/>
            <a:ext cx="3390900" cy="2020019"/>
          </a:xfrm>
          <a:gradFill>
            <a:gsLst>
              <a:gs pos="0">
                <a:schemeClr val="accent1">
                  <a:lumMod val="5000"/>
                  <a:lumOff val="95000"/>
                  <a:alpha val="3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softEdge rad="12700"/>
          </a:effectLst>
        </p:spPr>
        <p:txBody>
          <a:bodyPr/>
          <a:lstStyle/>
          <a:p>
            <a:pPr marL="0" indent="0" algn="ctr" defTabSz="1005840">
              <a:lnSpc>
                <a:spcPct val="100000"/>
              </a:lnSpc>
              <a:spcBef>
                <a:spcPts val="1100"/>
              </a:spcBef>
              <a:buNone/>
            </a:pPr>
            <a:endParaRPr lang="ru-RU" sz="1000" b="1" i="0" dirty="0">
              <a:solidFill>
                <a:schemeClr val="tx1">
                  <a:lumMod val="65000"/>
                </a:schemeClr>
              </a:solidFill>
              <a:latin typeface="Verdana"/>
              <a:ea typeface="+mn-ea"/>
              <a:cs typeface="+mn-cs"/>
            </a:endParaRPr>
          </a:p>
          <a:p>
            <a:pPr marL="0" indent="0" algn="ctr" defTabSz="1005840">
              <a:lnSpc>
                <a:spcPct val="100000"/>
              </a:lnSpc>
              <a:spcBef>
                <a:spcPts val="1100"/>
              </a:spcBef>
              <a:buNone/>
            </a:pPr>
            <a:endParaRPr lang="ru-RU" sz="1000" dirty="0">
              <a:solidFill>
                <a:schemeClr val="tx1">
                  <a:lumMod val="65000"/>
                </a:schemeClr>
              </a:solidFill>
              <a:latin typeface="Verdana"/>
            </a:endParaRPr>
          </a:p>
          <a:p>
            <a:pPr marL="0" indent="0" algn="ctr" defTabSz="1005840">
              <a:lnSpc>
                <a:spcPct val="100000"/>
              </a:lnSpc>
              <a:spcBef>
                <a:spcPts val="1100"/>
              </a:spcBef>
              <a:buNone/>
            </a:pPr>
            <a:endParaRPr lang="ru-RU" sz="1000" b="1" i="0" dirty="0">
              <a:solidFill>
                <a:schemeClr val="tx1">
                  <a:lumMod val="65000"/>
                </a:schemeClr>
              </a:solidFill>
              <a:latin typeface="Verdana"/>
              <a:ea typeface="+mn-ea"/>
              <a:cs typeface="+mn-cs"/>
            </a:endParaRPr>
          </a:p>
          <a:p>
            <a:pPr marL="0" indent="0" algn="ctr" defTabSz="1005840">
              <a:lnSpc>
                <a:spcPct val="100000"/>
              </a:lnSpc>
              <a:spcBef>
                <a:spcPts val="1100"/>
              </a:spcBef>
              <a:buNone/>
            </a:pPr>
            <a:endParaRPr lang="ru-RU" sz="1000" dirty="0">
              <a:solidFill>
                <a:schemeClr val="tx1">
                  <a:lumMod val="65000"/>
                </a:schemeClr>
              </a:solidFill>
              <a:latin typeface="Verdana"/>
            </a:endParaRPr>
          </a:p>
          <a:p>
            <a:pPr marL="0" indent="0" algn="ctr" defTabSz="1005840">
              <a:lnSpc>
                <a:spcPct val="100000"/>
              </a:lnSpc>
              <a:spcBef>
                <a:spcPts val="1100"/>
              </a:spcBef>
              <a:buNone/>
            </a:pPr>
            <a:endParaRPr lang="ru-RU" sz="1200" b="1" i="0" dirty="0">
              <a:solidFill>
                <a:schemeClr val="tx1">
                  <a:lumMod val="65000"/>
                </a:schemeClr>
              </a:solidFill>
              <a:latin typeface="Verdana"/>
            </a:endParaRPr>
          </a:p>
          <a:p>
            <a:pPr marL="0" indent="0" algn="ctr" defTabSz="1005840">
              <a:lnSpc>
                <a:spcPct val="100000"/>
              </a:lnSpc>
              <a:spcBef>
                <a:spcPts val="1100"/>
              </a:spcBef>
              <a:buNone/>
            </a:pPr>
            <a:endParaRPr lang="ru-RU" sz="1200" dirty="0">
              <a:solidFill>
                <a:schemeClr val="tx1">
                  <a:lumMod val="65000"/>
                </a:schemeClr>
              </a:solidFill>
              <a:latin typeface="Verdana"/>
            </a:endParaRPr>
          </a:p>
          <a:p>
            <a:pPr marL="0" indent="0" algn="ctr" defTabSz="1005840">
              <a:lnSpc>
                <a:spcPct val="100000"/>
              </a:lnSpc>
              <a:spcBef>
                <a:spcPts val="1100"/>
              </a:spcBef>
              <a:buNone/>
            </a:pPr>
            <a:endParaRPr lang="ru-RU" sz="1200" b="1" i="0" dirty="0">
              <a:solidFill>
                <a:schemeClr val="tx1">
                  <a:lumMod val="65000"/>
                </a:schemeClr>
              </a:solidFill>
              <a:latin typeface="Verdana"/>
            </a:endParaRPr>
          </a:p>
          <a:p>
            <a:pPr marL="0" indent="0" algn="ctr" defTabSz="1005840">
              <a:lnSpc>
                <a:spcPct val="100000"/>
              </a:lnSpc>
              <a:spcBef>
                <a:spcPts val="1100"/>
              </a:spcBef>
              <a:buNone/>
            </a:pPr>
            <a:r>
              <a:rPr lang="ru-RU" sz="1200" b="1" i="0" dirty="0">
                <a:solidFill>
                  <a:schemeClr val="tx1">
                    <a:lumMod val="65000"/>
                  </a:schemeClr>
                </a:solidFill>
                <a:latin typeface="Verdana"/>
              </a:rPr>
              <a:t>Управление </a:t>
            </a:r>
            <a:r>
              <a:rPr lang="ru-RU" sz="1200" b="1" i="0" dirty="0" err="1">
                <a:solidFill>
                  <a:schemeClr val="tx1">
                    <a:lumMod val="65000"/>
                  </a:schemeClr>
                </a:solidFill>
                <a:latin typeface="Verdana"/>
              </a:rPr>
              <a:t>Роспотребнадзора</a:t>
            </a:r>
            <a:endParaRPr lang="ru-RU" sz="1200" b="1" i="0" dirty="0">
              <a:solidFill>
                <a:schemeClr val="tx1">
                  <a:lumMod val="65000"/>
                </a:schemeClr>
              </a:solidFill>
              <a:latin typeface="Verdana"/>
            </a:endParaRPr>
          </a:p>
          <a:p>
            <a:pPr marL="0" indent="0" algn="ctr" defTabSz="1005840">
              <a:lnSpc>
                <a:spcPct val="100000"/>
              </a:lnSpc>
              <a:spcBef>
                <a:spcPts val="1100"/>
              </a:spcBef>
              <a:buNone/>
            </a:pPr>
            <a:r>
              <a:rPr lang="ru-RU" sz="1200" b="1" i="0" dirty="0">
                <a:solidFill>
                  <a:schemeClr val="tx1">
                    <a:lumMod val="65000"/>
                  </a:schemeClr>
                </a:solidFill>
                <a:latin typeface="Verdana"/>
              </a:rPr>
              <a:t>по Ростовской области</a:t>
            </a:r>
          </a:p>
          <a:p>
            <a:pPr marL="0" indent="0" algn="ctr" defTabSz="1005840">
              <a:lnSpc>
                <a:spcPct val="100000"/>
              </a:lnSpc>
              <a:spcBef>
                <a:spcPts val="1100"/>
              </a:spcBef>
              <a:buNone/>
            </a:pPr>
            <a:r>
              <a:rPr lang="ru-RU" sz="1200" dirty="0">
                <a:solidFill>
                  <a:schemeClr val="tx1">
                    <a:lumMod val="65000"/>
                  </a:schemeClr>
                </a:solidFill>
                <a:latin typeface="Verdana"/>
              </a:rPr>
              <a:t>ФБУЗ «</a:t>
            </a:r>
            <a:r>
              <a:rPr lang="ru-RU" sz="1200" dirty="0" err="1">
                <a:solidFill>
                  <a:schemeClr val="tx1">
                    <a:lumMod val="65000"/>
                  </a:schemeClr>
                </a:solidFill>
                <a:latin typeface="Verdana"/>
              </a:rPr>
              <a:t>ЦГиЭ</a:t>
            </a:r>
            <a:r>
              <a:rPr lang="ru-RU" sz="1200" dirty="0">
                <a:solidFill>
                  <a:schemeClr val="tx1">
                    <a:lumMod val="65000"/>
                  </a:schemeClr>
                </a:solidFill>
                <a:latin typeface="Verdana"/>
              </a:rPr>
              <a:t> в РО» </a:t>
            </a:r>
          </a:p>
          <a:p>
            <a:pPr marL="0" indent="0" algn="ctr" defTabSz="1005840">
              <a:lnSpc>
                <a:spcPct val="100000"/>
              </a:lnSpc>
              <a:spcBef>
                <a:spcPts val="1100"/>
              </a:spcBef>
              <a:buNone/>
            </a:pPr>
            <a:r>
              <a:rPr lang="ru-RU" sz="1200" b="1" i="0" dirty="0">
                <a:solidFill>
                  <a:schemeClr val="tx1">
                    <a:lumMod val="65000"/>
                  </a:schemeClr>
                </a:solidFill>
                <a:latin typeface="Verdana"/>
              </a:rPr>
              <a:t>Консультационный центр для потребителей</a:t>
            </a:r>
          </a:p>
          <a:p>
            <a:pPr marL="0" indent="0" algn="ctr" defTabSz="1005840">
              <a:lnSpc>
                <a:spcPct val="95000"/>
              </a:lnSpc>
              <a:spcBef>
                <a:spcPts val="1100"/>
              </a:spcBef>
              <a:buNone/>
            </a:pPr>
            <a:endParaRPr lang="ru-RU" sz="1000" b="1" i="0" dirty="0">
              <a:solidFill>
                <a:schemeClr val="tx1">
                  <a:lumMod val="65000"/>
                </a:schemeClr>
              </a:solidFill>
              <a:latin typeface="Verdana"/>
              <a:ea typeface="+mn-ea"/>
              <a:cs typeface="+mn-cs"/>
            </a:endParaRPr>
          </a:p>
        </p:txBody>
      </p:sp>
      <p:sp>
        <p:nvSpPr>
          <p:cNvPr id="6" name="Текст 5"/>
          <p:cNvSpPr>
            <a:spLocks noGrp="1"/>
          </p:cNvSpPr>
          <p:nvPr>
            <p:ph type="body" sz="quarter" idx="14"/>
          </p:nvPr>
        </p:nvSpPr>
        <p:spPr>
          <a:xfrm>
            <a:off x="7463172" y="2653474"/>
            <a:ext cx="2468880" cy="500242"/>
          </a:xfrm>
        </p:spPr>
        <p:txBody>
          <a:bodyPr/>
          <a:lstStyle/>
          <a:p>
            <a:pPr marL="0" indent="0" algn="r" defTabSz="1005840">
              <a:lnSpc>
                <a:spcPct val="114000"/>
              </a:lnSpc>
              <a:spcBef>
                <a:spcPts val="1100"/>
              </a:spcBef>
              <a:buNone/>
            </a:pPr>
            <a:r>
              <a:rPr lang="ru-RU" sz="1400" b="1" i="1" dirty="0">
                <a:solidFill>
                  <a:schemeClr val="tx1"/>
                </a:solidFill>
              </a:rPr>
              <a:t>Вопросы защиты прав потребителей</a:t>
            </a:r>
          </a:p>
          <a:p>
            <a:pPr marL="0" indent="0" algn="l" defTabSz="1005840">
              <a:lnSpc>
                <a:spcPct val="114000"/>
              </a:lnSpc>
              <a:spcBef>
                <a:spcPts val="1100"/>
              </a:spcBef>
              <a:buNone/>
            </a:pPr>
            <a:endParaRPr lang="ru-RU" sz="800" b="0" i="0" dirty="0">
              <a:solidFill>
                <a:srgbClr val="74CBC8"/>
              </a:solidFill>
              <a:latin typeface="Verdana"/>
              <a:ea typeface="+mn-ea"/>
              <a:cs typeface="+mn-cs"/>
            </a:endParaRPr>
          </a:p>
        </p:txBody>
      </p:sp>
      <p:sp>
        <p:nvSpPr>
          <p:cNvPr id="21" name="TextBox 20"/>
          <p:cNvSpPr txBox="1"/>
          <p:nvPr/>
        </p:nvSpPr>
        <p:spPr>
          <a:xfrm>
            <a:off x="3244364" y="-1895"/>
            <a:ext cx="3390900" cy="584775"/>
          </a:xfrm>
          <a:prstGeom prst="rect">
            <a:avLst/>
          </a:prstGeom>
          <a:solidFill>
            <a:srgbClr val="00B0F0"/>
          </a:solidFill>
        </p:spPr>
        <p:txBody>
          <a:bodyPr wrap="square" rtlCol="0">
            <a:spAutoFit/>
          </a:bodyPr>
          <a:lstStyle/>
          <a:p>
            <a:pPr algn="ctr"/>
            <a:r>
              <a:rPr lang="ru-RU" sz="1600" b="1" dirty="0"/>
              <a:t>Консультационный центр для потребителей:</a:t>
            </a:r>
          </a:p>
        </p:txBody>
      </p:sp>
      <p:sp>
        <p:nvSpPr>
          <p:cNvPr id="23" name="TextBox 22"/>
          <p:cNvSpPr txBox="1"/>
          <p:nvPr/>
        </p:nvSpPr>
        <p:spPr>
          <a:xfrm>
            <a:off x="3183131" y="703339"/>
            <a:ext cx="3484369" cy="1938992"/>
          </a:xfrm>
          <a:prstGeom prst="rect">
            <a:avLst/>
          </a:prstGeom>
          <a:noFill/>
        </p:spPr>
        <p:txBody>
          <a:bodyPr wrap="square" rtlCol="0">
            <a:spAutoFit/>
          </a:bodyPr>
          <a:lstStyle/>
          <a:p>
            <a:pPr algn="ctr"/>
            <a:r>
              <a:rPr lang="ru-RU" sz="1200" dirty="0"/>
              <a:t>Права потребителей, на сегодняшний день, нарушаются </a:t>
            </a:r>
            <a:r>
              <a:rPr lang="ru-RU" sz="1200" dirty="0" smtClean="0"/>
              <a:t>регулярно.</a:t>
            </a:r>
            <a:endParaRPr lang="ru-RU" sz="1200" dirty="0"/>
          </a:p>
          <a:p>
            <a:pPr algn="ctr"/>
            <a:r>
              <a:rPr lang="ru-RU" sz="1200" dirty="0"/>
              <a:t>Чтобы понять как действовать правильно, </a:t>
            </a:r>
            <a:r>
              <a:rPr lang="ru-RU" sz="1200" dirty="0" smtClean="0"/>
              <a:t>защитить </a:t>
            </a:r>
            <a:r>
              <a:rPr lang="ru-RU" sz="1200" dirty="0"/>
              <a:t>свои потребительские права и получить другую полезную информацию, Вы можете обратиться к нам по телефонам «Горячей линии», на наш интернет-сайт или получить необходимую информацию на личном приеме.   </a:t>
            </a:r>
          </a:p>
        </p:txBody>
      </p:sp>
      <p:sp>
        <p:nvSpPr>
          <p:cNvPr id="24" name="TextBox 23"/>
          <p:cNvSpPr txBox="1"/>
          <p:nvPr/>
        </p:nvSpPr>
        <p:spPr>
          <a:xfrm>
            <a:off x="3270668" y="2553102"/>
            <a:ext cx="3416383" cy="1569660"/>
          </a:xfrm>
          <a:prstGeom prst="rect">
            <a:avLst/>
          </a:prstGeom>
          <a:noFill/>
        </p:spPr>
        <p:txBody>
          <a:bodyPr wrap="square" rtlCol="0">
            <a:spAutoFit/>
          </a:bodyPr>
          <a:lstStyle/>
          <a:p>
            <a:pPr algn="ctr"/>
            <a:r>
              <a:rPr lang="ru-RU" sz="1200" b="1" dirty="0"/>
              <a:t>г. Ростов-на-Дону,</a:t>
            </a:r>
          </a:p>
          <a:p>
            <a:pPr algn="ctr"/>
            <a:r>
              <a:rPr lang="ru-RU" sz="1200" b="1" dirty="0"/>
              <a:t>ул. </a:t>
            </a:r>
            <a:r>
              <a:rPr lang="ru-RU" sz="1200" b="1" dirty="0" smtClean="0"/>
              <a:t>Селиванова, </a:t>
            </a:r>
            <a:r>
              <a:rPr lang="ru-RU" sz="1200" b="1" dirty="0"/>
              <a:t>д. </a:t>
            </a:r>
            <a:r>
              <a:rPr lang="ru-RU" sz="1200" b="1" dirty="0" smtClean="0"/>
              <a:t>66,</a:t>
            </a:r>
            <a:endParaRPr lang="ru-RU" sz="1200" b="1" dirty="0"/>
          </a:p>
          <a:p>
            <a:pPr algn="ctr"/>
            <a:r>
              <a:rPr lang="ru-RU" sz="1200" b="1" dirty="0"/>
              <a:t>пр. Космонавтов, д. 29</a:t>
            </a:r>
          </a:p>
          <a:p>
            <a:pPr algn="ctr"/>
            <a:r>
              <a:rPr lang="ru-RU" sz="1200" b="1" dirty="0"/>
              <a:t>8 (863) 282-82-63/64</a:t>
            </a:r>
          </a:p>
          <a:p>
            <a:pPr algn="ctr"/>
            <a:r>
              <a:rPr lang="ru-RU" sz="1200" b="1" dirty="0"/>
              <a:t>8 (863) </a:t>
            </a:r>
            <a:r>
              <a:rPr lang="ru-RU" sz="1200" b="1" dirty="0" smtClean="0"/>
              <a:t>235-19-00</a:t>
            </a:r>
            <a:endParaRPr lang="ru-RU" sz="1200" b="1" dirty="0"/>
          </a:p>
          <a:p>
            <a:pPr algn="ctr"/>
            <a:r>
              <a:rPr lang="en-US" sz="1200" b="1" dirty="0"/>
              <a:t>http://www.61rospotrebnadzor.ru</a:t>
            </a:r>
            <a:endParaRPr lang="ru-RU" sz="1200" b="1" dirty="0"/>
          </a:p>
          <a:p>
            <a:pPr algn="ctr"/>
            <a:r>
              <a:rPr lang="ru-RU" sz="1200" dirty="0"/>
              <a:t>раздел «прием обращений»</a:t>
            </a:r>
          </a:p>
          <a:p>
            <a:pPr algn="ctr"/>
            <a:endParaRPr lang="ru-RU" sz="1200" dirty="0"/>
          </a:p>
        </p:txBody>
      </p:sp>
      <p:sp>
        <p:nvSpPr>
          <p:cNvPr id="25" name="TextBox 24"/>
          <p:cNvSpPr txBox="1"/>
          <p:nvPr/>
        </p:nvSpPr>
        <p:spPr>
          <a:xfrm>
            <a:off x="3259394" y="3899273"/>
            <a:ext cx="3397046" cy="307777"/>
          </a:xfrm>
          <a:prstGeom prst="rect">
            <a:avLst/>
          </a:prstGeom>
          <a:gradFill flip="none" rotWithShape="1">
            <a:gsLst>
              <a:gs pos="44000">
                <a:schemeClr val="accent4">
                  <a:lumMod val="89000"/>
                </a:schemeClr>
              </a:gs>
              <a:gs pos="59000">
                <a:schemeClr val="accent4">
                  <a:lumMod val="89000"/>
                  <a:alpha val="86000"/>
                </a:schemeClr>
              </a:gs>
            </a:gsLst>
            <a:lin ang="2700000" scaled="1"/>
            <a:tileRect/>
          </a:gradFill>
        </p:spPr>
        <p:txBody>
          <a:bodyPr wrap="square" rtlCol="0">
            <a:spAutoFit/>
          </a:bodyPr>
          <a:lstStyle/>
          <a:p>
            <a:pPr algn="ctr"/>
            <a:r>
              <a:rPr lang="ru-RU" sz="1400" b="1" dirty="0"/>
              <a:t>«Горячая линия»</a:t>
            </a:r>
          </a:p>
        </p:txBody>
      </p:sp>
      <p:sp>
        <p:nvSpPr>
          <p:cNvPr id="28" name="TextBox 27"/>
          <p:cNvSpPr txBox="1"/>
          <p:nvPr/>
        </p:nvSpPr>
        <p:spPr>
          <a:xfrm>
            <a:off x="3248336" y="6352400"/>
            <a:ext cx="3438716" cy="307777"/>
          </a:xfrm>
          <a:prstGeom prst="rect">
            <a:avLst/>
          </a:prstGeom>
          <a:solidFill>
            <a:schemeClr val="accent4">
              <a:lumMod val="75000"/>
              <a:alpha val="87000"/>
            </a:schemeClr>
          </a:solidFill>
        </p:spPr>
        <p:txBody>
          <a:bodyPr wrap="square" rtlCol="0">
            <a:spAutoFit/>
          </a:bodyPr>
          <a:lstStyle/>
          <a:p>
            <a:pPr algn="ctr"/>
            <a:r>
              <a:rPr lang="ru-RU" sz="1400" b="1" dirty="0"/>
              <a:t>Личный прием</a:t>
            </a:r>
          </a:p>
        </p:txBody>
      </p:sp>
      <p:pic>
        <p:nvPicPr>
          <p:cNvPr id="29" name="Рисунок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2098" y="21371"/>
            <a:ext cx="820378" cy="738612"/>
          </a:xfrm>
          <a:prstGeom prst="rect">
            <a:avLst/>
          </a:prstGeom>
          <a:noFill/>
          <a:effectLst>
            <a:outerShdw blurRad="50800" dist="50800" dir="5400000" algn="ctr" rotWithShape="0">
              <a:srgbClr val="000000"/>
            </a:outerShdw>
            <a:softEdge rad="31750"/>
          </a:effectLst>
        </p:spPr>
      </p:pic>
      <p:sp>
        <p:nvSpPr>
          <p:cNvPr id="8" name="TextBox 7">
            <a:extLst>
              <a:ext uri="{FF2B5EF4-FFF2-40B4-BE49-F238E27FC236}">
                <a16:creationId xmlns:a16="http://schemas.microsoft.com/office/drawing/2014/main" id="{8AEB43CB-D95B-434D-98BB-9971D21E3526}"/>
              </a:ext>
            </a:extLst>
          </p:cNvPr>
          <p:cNvSpPr txBox="1"/>
          <p:nvPr/>
        </p:nvSpPr>
        <p:spPr>
          <a:xfrm>
            <a:off x="6903375" y="4416617"/>
            <a:ext cx="2697825" cy="1785104"/>
          </a:xfrm>
          <a:prstGeom prst="rect">
            <a:avLst/>
          </a:prstGeom>
          <a:noFill/>
        </p:spPr>
        <p:txBody>
          <a:bodyPr wrap="square" rtlCol="0">
            <a:spAutoFit/>
          </a:bodyPr>
          <a:lstStyle/>
          <a:p>
            <a:pPr lvl="0" algn="ctr" defTabSz="749808">
              <a:spcBef>
                <a:spcPts val="720"/>
              </a:spcBef>
              <a:defRPr/>
            </a:pPr>
            <a:r>
              <a:rPr lang="ru-RU" sz="2200" b="1" dirty="0" smtClean="0">
                <a:latin typeface="Times New Roman" panose="02020603050405020304" pitchFamily="18" charset="0"/>
                <a:cs typeface="Times New Roman" panose="02020603050405020304" pitchFamily="18" charset="0"/>
              </a:rPr>
              <a:t>Защита прав потребителей при оказании развлекательных услуг</a:t>
            </a:r>
            <a:endParaRPr lang="ru-RU" sz="2200" b="1" dirty="0">
              <a:latin typeface="Times New Roman" panose="02020603050405020304" pitchFamily="18" charset="0"/>
              <a:cs typeface="Times New Roman" panose="02020603050405020304" pitchFamily="18" charset="0"/>
            </a:endParaRPr>
          </a:p>
        </p:txBody>
      </p:sp>
      <p:sp>
        <p:nvSpPr>
          <p:cNvPr id="22" name="Прямоугольник 21">
            <a:extLst>
              <a:ext uri="{FF2B5EF4-FFF2-40B4-BE49-F238E27FC236}">
                <a16:creationId xmlns:a16="http://schemas.microsoft.com/office/drawing/2014/main" id="{D267BCF9-716E-48C8-87BB-E6D2C312E0CF}"/>
              </a:ext>
            </a:extLst>
          </p:cNvPr>
          <p:cNvSpPr/>
          <p:nvPr/>
        </p:nvSpPr>
        <p:spPr>
          <a:xfrm>
            <a:off x="1" y="0"/>
            <a:ext cx="3203868" cy="338554"/>
          </a:xfrm>
          <a:prstGeom prst="rect">
            <a:avLst/>
          </a:prstGeom>
          <a:solidFill>
            <a:srgbClr val="00B0F0"/>
          </a:solidFill>
          <a:ln w="28575">
            <a:solidFill>
              <a:schemeClr val="bg1"/>
            </a:solidFill>
          </a:ln>
        </p:spPr>
        <p:txBody>
          <a:bodyPr wrap="square">
            <a:spAutoFit/>
          </a:bodyPr>
          <a:lstStyle/>
          <a:p>
            <a:pPr algn="ctr"/>
            <a:r>
              <a:rPr lang="ru-RU" sz="1600" b="1" dirty="0" smtClean="0">
                <a:latin typeface="Times New Roman" panose="02020603050405020304" pitchFamily="18" charset="0"/>
                <a:cs typeface="Times New Roman" panose="02020603050405020304" pitchFamily="18" charset="0"/>
              </a:rPr>
              <a:t>ПРАВОВОЕ РЕГУЛИРОВАНИЕ</a:t>
            </a:r>
            <a:endParaRPr lang="ru-RU" sz="1600" b="1" dirty="0">
              <a:latin typeface="Times New Roman" pitchFamily="18" charset="0"/>
              <a:cs typeface="Times New Roman" pitchFamily="18" charset="0"/>
            </a:endParaRPr>
          </a:p>
        </p:txBody>
      </p:sp>
      <p:sp>
        <p:nvSpPr>
          <p:cNvPr id="32" name="TextBox 31"/>
          <p:cNvSpPr txBox="1"/>
          <p:nvPr/>
        </p:nvSpPr>
        <p:spPr>
          <a:xfrm>
            <a:off x="-12507" y="353900"/>
            <a:ext cx="3284050" cy="2862322"/>
          </a:xfrm>
          <a:prstGeom prst="rect">
            <a:avLst/>
          </a:prstGeom>
          <a:solidFill>
            <a:schemeClr val="bg1"/>
          </a:solidFill>
        </p:spPr>
        <p:txBody>
          <a:bodyPr wrap="square" rtlCol="0">
            <a:spAutoFit/>
          </a:bodyPr>
          <a:lstStyle/>
          <a:p>
            <a:pPr algn="just"/>
            <a:r>
              <a:rPr lang="ru-RU" sz="1200" b="1" dirty="0">
                <a:latin typeface="Times New Roman" panose="02020603050405020304" pitchFamily="18" charset="0"/>
                <a:cs typeface="Times New Roman" panose="02020603050405020304" pitchFamily="18" charset="0"/>
              </a:rPr>
              <a:t>Основными нормативно-правовыми актами, а также иными нормативными документами, регулирующими правоотношения между потребителями и исполнителями при оказании услуг </a:t>
            </a:r>
            <a:r>
              <a:rPr lang="ru-RU" sz="1200" b="1" dirty="0" smtClean="0">
                <a:latin typeface="Times New Roman" panose="02020603050405020304" pitchFamily="18" charset="0"/>
                <a:cs typeface="Times New Roman" panose="02020603050405020304" pitchFamily="18" charset="0"/>
              </a:rPr>
              <a:t>развлекательного </a:t>
            </a:r>
            <a:r>
              <a:rPr lang="ru-RU" sz="1200" b="1" dirty="0">
                <a:latin typeface="Times New Roman" panose="02020603050405020304" pitchFamily="18" charset="0"/>
                <a:cs typeface="Times New Roman" panose="02020603050405020304" pitchFamily="18" charset="0"/>
              </a:rPr>
              <a:t>характера, являются</a:t>
            </a:r>
            <a:r>
              <a:rPr lang="ru-RU" sz="1200" b="1" dirty="0" smtClean="0">
                <a:latin typeface="Times New Roman" panose="02020603050405020304" pitchFamily="18" charset="0"/>
                <a:cs typeface="Times New Roman" panose="02020603050405020304" pitchFamily="18" charset="0"/>
              </a:rPr>
              <a:t>:</a:t>
            </a:r>
            <a:endParaRPr lang="ru-RU" sz="1200" dirty="0">
              <a:latin typeface="Times New Roman" panose="02020603050405020304" pitchFamily="18" charset="0"/>
              <a:cs typeface="Times New Roman" panose="02020603050405020304" pitchFamily="18" charset="0"/>
            </a:endParaRPr>
          </a:p>
          <a:p>
            <a:pPr lvl="0" algn="just"/>
            <a:r>
              <a:rPr lang="ru-RU" sz="1200" dirty="0" smtClean="0">
                <a:latin typeface="Times New Roman" panose="02020603050405020304" pitchFamily="18" charset="0"/>
                <a:cs typeface="Times New Roman" panose="02020603050405020304" pitchFamily="18" charset="0"/>
              </a:rPr>
              <a:t>Закон </a:t>
            </a:r>
            <a:r>
              <a:rPr lang="ru-RU" sz="1200" dirty="0">
                <a:latin typeface="Times New Roman" panose="02020603050405020304" pitchFamily="18" charset="0"/>
                <a:cs typeface="Times New Roman" panose="02020603050405020304" pitchFamily="18" charset="0"/>
              </a:rPr>
              <a:t>РФ «О защите прав потребителей» от </a:t>
            </a:r>
            <a:r>
              <a:rPr lang="ru-RU" sz="1200" dirty="0" smtClean="0">
                <a:latin typeface="Times New Roman" panose="02020603050405020304" pitchFamily="18" charset="0"/>
                <a:cs typeface="Times New Roman" panose="02020603050405020304" pitchFamily="18" charset="0"/>
              </a:rPr>
              <a:t>7.02.1992 </a:t>
            </a:r>
            <a:r>
              <a:rPr lang="ru-RU" sz="1200" dirty="0">
                <a:latin typeface="Times New Roman" panose="02020603050405020304" pitchFamily="18" charset="0"/>
                <a:cs typeface="Times New Roman" panose="02020603050405020304" pitchFamily="18" charset="0"/>
              </a:rPr>
              <a:t>г. № 2300-1 (далее - Закон);</a:t>
            </a:r>
          </a:p>
          <a:p>
            <a:pPr lvl="0" algn="just"/>
            <a:r>
              <a:rPr lang="ru-RU" sz="1200" dirty="0" smtClean="0">
                <a:latin typeface="Times New Roman" panose="02020603050405020304" pitchFamily="18" charset="0"/>
                <a:cs typeface="Times New Roman" panose="02020603050405020304" pitchFamily="18" charset="0"/>
              </a:rPr>
              <a:t>Постановление </a:t>
            </a:r>
            <a:r>
              <a:rPr lang="ru-RU" sz="1200" dirty="0">
                <a:latin typeface="Times New Roman" panose="02020603050405020304" pitchFamily="18" charset="0"/>
                <a:cs typeface="Times New Roman" panose="02020603050405020304" pitchFamily="18" charset="0"/>
              </a:rPr>
              <a:t>Правительства РФ от 17.11.1994 № 1264 «Об утверждении Правил по </a:t>
            </a:r>
            <a:r>
              <a:rPr lang="ru-RU" sz="1200" dirty="0" err="1">
                <a:latin typeface="Times New Roman" panose="02020603050405020304" pitchFamily="18" charset="0"/>
                <a:cs typeface="Times New Roman" panose="02020603050405020304" pitchFamily="18" charset="0"/>
              </a:rPr>
              <a:t>киновидеообслуживанию</a:t>
            </a:r>
            <a:r>
              <a:rPr lang="ru-RU" sz="1200" dirty="0">
                <a:latin typeface="Times New Roman" panose="02020603050405020304" pitchFamily="18" charset="0"/>
                <a:cs typeface="Times New Roman" panose="02020603050405020304" pitchFamily="18" charset="0"/>
              </a:rPr>
              <a:t> населения</a:t>
            </a:r>
            <a:r>
              <a:rPr lang="ru-RU" sz="1200" dirty="0" smtClean="0">
                <a:latin typeface="Times New Roman" panose="02020603050405020304" pitchFamily="18" charset="0"/>
                <a:cs typeface="Times New Roman" panose="02020603050405020304" pitchFamily="18" charset="0"/>
              </a:rPr>
              <a:t>»;</a:t>
            </a:r>
          </a:p>
          <a:p>
            <a:pPr algn="just"/>
            <a:r>
              <a:rPr lang="ru-RU" sz="1200" dirty="0">
                <a:latin typeface="Times New Roman" panose="02020603050405020304" pitchFamily="18" charset="0"/>
                <a:cs typeface="Times New Roman" panose="02020603050405020304" pitchFamily="18" charset="0"/>
              </a:rPr>
              <a:t>Постановление правительства РФ от 15.08.1997г. № 1025 «Об утверждении правил бытового обслуживания населения в Российской Федерации</a:t>
            </a:r>
            <a:r>
              <a:rPr lang="ru-RU" sz="1200" dirty="0" smtClean="0">
                <a:latin typeface="Times New Roman" panose="02020603050405020304" pitchFamily="18" charset="0"/>
                <a:cs typeface="Times New Roman" panose="02020603050405020304" pitchFamily="18" charset="0"/>
              </a:rPr>
              <a:t>»</a:t>
            </a:r>
            <a:endParaRPr lang="ru-RU" sz="1200" dirty="0">
              <a:latin typeface="Times New Roman" panose="02020603050405020304" pitchFamily="18" charset="0"/>
              <a:cs typeface="Times New Roman" panose="02020603050405020304" pitchFamily="18" charset="0"/>
            </a:endParaRPr>
          </a:p>
        </p:txBody>
      </p:sp>
      <p:sp>
        <p:nvSpPr>
          <p:cNvPr id="17" name="AutoShape 8" descr="Картинки по запросу российский рубль"/>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9" name="TextBox 18"/>
          <p:cNvSpPr txBox="1"/>
          <p:nvPr/>
        </p:nvSpPr>
        <p:spPr>
          <a:xfrm>
            <a:off x="3674712" y="7372175"/>
            <a:ext cx="2476500" cy="461665"/>
          </a:xfrm>
          <a:prstGeom prst="rect">
            <a:avLst/>
          </a:prstGeom>
          <a:noFill/>
        </p:spPr>
        <p:txBody>
          <a:bodyPr wrap="square" rtlCol="0">
            <a:spAutoFit/>
          </a:bodyPr>
          <a:lstStyle/>
          <a:p>
            <a:pPr algn="ctr"/>
            <a:endParaRPr lang="en-US" sz="1200" dirty="0" smtClean="0"/>
          </a:p>
          <a:p>
            <a:pPr algn="ctr"/>
            <a:r>
              <a:rPr lang="ru-RU" sz="1200" dirty="0" smtClean="0"/>
              <a:t>Ростов-на-Дону 2018г</a:t>
            </a:r>
            <a:r>
              <a:rPr lang="ru-RU" sz="1200" dirty="0"/>
              <a:t>.</a:t>
            </a:r>
          </a:p>
        </p:txBody>
      </p:sp>
      <p:sp>
        <p:nvSpPr>
          <p:cNvPr id="20" name="Rectangle 2">
            <a:extLst>
              <a:ext uri="{FF2B5EF4-FFF2-40B4-BE49-F238E27FC236}">
                <a16:creationId xmlns:a16="http://schemas.microsoft.com/office/drawing/2014/main" id="{CD141A02-F04A-467F-BCA1-E7B2A40A47DF}"/>
              </a:ext>
            </a:extLst>
          </p:cNvPr>
          <p:cNvSpPr>
            <a:spLocks noChangeArrowheads="1"/>
          </p:cNvSpPr>
          <p:nvPr/>
        </p:nvSpPr>
        <p:spPr bwMode="auto">
          <a:xfrm rot="10800000" flipV="1">
            <a:off x="6668758" y="7064398"/>
            <a:ext cx="3390901" cy="307777"/>
          </a:xfrm>
          <a:prstGeom prst="rect">
            <a:avLst/>
          </a:prstGeom>
          <a:solidFill>
            <a:sysClr val="window" lastClr="FFFFFF"/>
          </a:solidFill>
          <a:ln w="28575">
            <a:noFill/>
            <a:miter lim="800000"/>
            <a:headEnd/>
            <a:tailEnd/>
          </a:ln>
          <a:effec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ru-RU" sz="1400" dirty="0" smtClean="0">
                <a:latin typeface="Times New Roman" panose="02020603050405020304" pitchFamily="18" charset="0"/>
                <a:cs typeface="Times New Roman" panose="02020603050405020304" pitchFamily="18" charset="0"/>
              </a:rPr>
              <a:t>НЕ ДЛЯ ПРОДАЖИ</a:t>
            </a: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39881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alpha val="3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3" name="Прямоугольник 12">
            <a:extLst>
              <a:ext uri="{FF2B5EF4-FFF2-40B4-BE49-F238E27FC236}">
                <a16:creationId xmlns:a16="http://schemas.microsoft.com/office/drawing/2014/main" id="{F2BF4B29-CB7A-4E25-955A-A1C3BAB41726}"/>
              </a:ext>
            </a:extLst>
          </p:cNvPr>
          <p:cNvSpPr/>
          <p:nvPr/>
        </p:nvSpPr>
        <p:spPr>
          <a:xfrm>
            <a:off x="0" y="663834"/>
            <a:ext cx="3385549" cy="5940088"/>
          </a:xfrm>
          <a:prstGeom prst="rect">
            <a:avLst/>
          </a:prstGeom>
          <a:solidFill>
            <a:sysClr val="window" lastClr="FFFFFF"/>
          </a:solidFill>
        </p:spPr>
        <p:txBody>
          <a:bodyPr wrap="square">
            <a:spAutoFit/>
          </a:bodyPr>
          <a:lstStyle/>
          <a:p>
            <a:pPr algn="just"/>
            <a:r>
              <a:rPr lang="ru-RU" sz="1000" dirty="0">
                <a:latin typeface="Times New Roman" panose="02020603050405020304" pitchFamily="18" charset="0"/>
                <a:cs typeface="Times New Roman" panose="02020603050405020304" pitchFamily="18" charset="0"/>
              </a:rPr>
              <a:t>В ст. 8 </a:t>
            </a:r>
            <a:r>
              <a:rPr lang="ru-RU" sz="1000" dirty="0" smtClean="0">
                <a:latin typeface="Times New Roman" panose="02020603050405020304" pitchFamily="18" charset="0"/>
                <a:cs typeface="Times New Roman" panose="02020603050405020304" pitchFamily="18" charset="0"/>
              </a:rPr>
              <a:t>Закона </a:t>
            </a:r>
            <a:r>
              <a:rPr lang="ru-RU" sz="1000" dirty="0">
                <a:latin typeface="Times New Roman" panose="02020603050405020304" pitchFamily="18" charset="0"/>
                <a:cs typeface="Times New Roman" panose="02020603050405020304" pitchFamily="18" charset="0"/>
              </a:rPr>
              <a:t>определены виды информации, которые изготовитель (исполнитель, продавец) обязан предоставить потребителю по его требованию. </a:t>
            </a:r>
          </a:p>
          <a:p>
            <a:pPr algn="just"/>
            <a:r>
              <a:rPr lang="ru-RU" sz="1000" dirty="0">
                <a:latin typeface="Times New Roman" panose="02020603050405020304" pitchFamily="18" charset="0"/>
                <a:cs typeface="Times New Roman" panose="02020603050405020304" pitchFamily="18" charset="0"/>
              </a:rPr>
              <a:t>Так, </a:t>
            </a:r>
            <a:r>
              <a:rPr lang="ru-RU" sz="1000" b="1" dirty="0">
                <a:latin typeface="Times New Roman" panose="02020603050405020304" pitchFamily="18" charset="0"/>
                <a:cs typeface="Times New Roman" panose="02020603050405020304" pitchFamily="18" charset="0"/>
              </a:rPr>
              <a:t>информация об изготовителе</a:t>
            </a:r>
            <a:r>
              <a:rPr lang="ru-RU" sz="1000" dirty="0">
                <a:latin typeface="Times New Roman" panose="02020603050405020304" pitchFamily="18" charset="0"/>
                <a:cs typeface="Times New Roman" panose="02020603050405020304" pitchFamily="18" charset="0"/>
              </a:rPr>
              <a:t> (исполнителе, продавце) включает в себя сведения о фирменном наименовании (наименовании) организации, месте ее нахождении (адресе), режиме работы, государственной регистрации и наименовании зарегистрировавшего органа (для индивидуальных предпринимателей). В том случае, если осуществляемый изготовителем (исполнителем, продавцом) вид деятельности подлежит лицензированию, до потребителя должна быть доведена информация о виде деятельности, номере лицензии, сроке ее действия, а также органе, выдавшем лицензию.</a:t>
            </a:r>
          </a:p>
          <a:p>
            <a:pPr algn="just"/>
            <a:r>
              <a:rPr lang="ru-RU" sz="1000" dirty="0">
                <a:latin typeface="Times New Roman" panose="02020603050405020304" pitchFamily="18" charset="0"/>
                <a:cs typeface="Times New Roman" panose="02020603050405020304" pitchFamily="18" charset="0"/>
              </a:rPr>
              <a:t>В том случае, если исполнитель имеет государственную аккредитацию, соответствующая информация также должна быть доведена до потребителя.</a:t>
            </a:r>
          </a:p>
          <a:p>
            <a:pPr algn="just"/>
            <a:r>
              <a:rPr lang="ru-RU" sz="1000" dirty="0">
                <a:latin typeface="Times New Roman" panose="02020603050405020304" pitchFamily="18" charset="0"/>
                <a:cs typeface="Times New Roman" panose="02020603050405020304" pitchFamily="18" charset="0"/>
              </a:rPr>
              <a:t>Информация о режиме работы включает сведения о начале и окончании работы организации, перерывах на обед, специальных перерывах, обусловленных технологией и организацией производства и труда в организации.</a:t>
            </a:r>
          </a:p>
          <a:p>
            <a:pPr algn="just" fontAlgn="base"/>
            <a:r>
              <a:rPr lang="ru-RU" sz="1000" dirty="0" smtClean="0">
                <a:latin typeface="Times New Roman" panose="02020603050405020304" pitchFamily="18" charset="0"/>
                <a:cs typeface="Times New Roman" panose="02020603050405020304" pitchFamily="18" charset="0"/>
              </a:rPr>
              <a:t>Указание </a:t>
            </a:r>
            <a:r>
              <a:rPr lang="ru-RU" sz="1000" dirty="0">
                <a:latin typeface="Times New Roman" panose="02020603050405020304" pitchFamily="18" charset="0"/>
                <a:cs typeface="Times New Roman" panose="02020603050405020304" pitchFamily="18" charset="0"/>
              </a:rPr>
              <a:t>на использование фонограмм при оказании развлекательных услуг исполнителями музыкальных произведений обеспечивает возможность правильного выбора услуги, предметом которой будет служить концертное выступление того или иного исполнителя музыкальных произведений. </a:t>
            </a:r>
            <a:r>
              <a:rPr lang="ru-RU" sz="1000" dirty="0" smtClean="0">
                <a:latin typeface="Times New Roman" panose="02020603050405020304" pitchFamily="18" charset="0"/>
                <a:cs typeface="Times New Roman" panose="02020603050405020304" pitchFamily="18" charset="0"/>
              </a:rPr>
              <a:t>Указание </a:t>
            </a:r>
            <a:r>
              <a:rPr lang="ru-RU" sz="1000" dirty="0">
                <a:latin typeface="Times New Roman" panose="02020603050405020304" pitchFamily="18" charset="0"/>
                <a:cs typeface="Times New Roman" panose="02020603050405020304" pitchFamily="18" charset="0"/>
              </a:rPr>
              <a:t>на использование фонограмм обязательно только в тех случаях, когда такое их использование действительно предполагается при исполнении музыкальных произведений. </a:t>
            </a:r>
            <a:r>
              <a:rPr lang="ru-RU" sz="1000" dirty="0" smtClean="0">
                <a:latin typeface="Times New Roman" panose="02020603050405020304" pitchFamily="18" charset="0"/>
                <a:cs typeface="Times New Roman" panose="02020603050405020304" pitchFamily="18" charset="0"/>
              </a:rPr>
              <a:t>Так же указание </a:t>
            </a:r>
            <a:r>
              <a:rPr lang="ru-RU" sz="1000" dirty="0">
                <a:latin typeface="Times New Roman" panose="02020603050405020304" pitchFamily="18" charset="0"/>
                <a:cs typeface="Times New Roman" panose="02020603050405020304" pitchFamily="18" charset="0"/>
              </a:rPr>
              <a:t>на использование фонограмм должно содержаться в афишах, программах выступлений, рекламных проспектах и других, главным образом печатных, носителях соответствующей информации, находящихся и размещенных непосредственно в местах продажи соответствующей билетной </a:t>
            </a:r>
            <a:r>
              <a:rPr lang="ru-RU" sz="1000" dirty="0" smtClean="0">
                <a:latin typeface="Times New Roman" panose="02020603050405020304" pitchFamily="18" charset="0"/>
                <a:cs typeface="Times New Roman" panose="02020603050405020304" pitchFamily="18" charset="0"/>
              </a:rPr>
              <a:t>продукции.</a:t>
            </a:r>
          </a:p>
        </p:txBody>
      </p:sp>
      <p:sp>
        <p:nvSpPr>
          <p:cNvPr id="15" name="Прямоугольник 14">
            <a:extLst>
              <a:ext uri="{FF2B5EF4-FFF2-40B4-BE49-F238E27FC236}">
                <a16:creationId xmlns:a16="http://schemas.microsoft.com/office/drawing/2014/main" id="{17BE5C2E-D22B-43E5-9196-14C6B6A2B477}"/>
              </a:ext>
            </a:extLst>
          </p:cNvPr>
          <p:cNvSpPr/>
          <p:nvPr/>
        </p:nvSpPr>
        <p:spPr>
          <a:xfrm>
            <a:off x="-11869" y="6790702"/>
            <a:ext cx="3397418" cy="1015663"/>
          </a:xfrm>
          <a:prstGeom prst="rect">
            <a:avLst/>
          </a:prstGeom>
          <a:solidFill>
            <a:schemeClr val="bg1"/>
          </a:solidFill>
        </p:spPr>
        <p:txBody>
          <a:bodyPr wrap="square">
            <a:spAutoFit/>
          </a:bodyPr>
          <a:lstStyle/>
          <a:p>
            <a:pPr algn="just"/>
            <a:r>
              <a:rPr lang="ru-RU" sz="1000" dirty="0">
                <a:latin typeface="Times New Roman" panose="02020603050405020304" pitchFamily="18" charset="0"/>
                <a:cs typeface="Times New Roman" panose="02020603050405020304" pitchFamily="18" charset="0"/>
              </a:rPr>
              <a:t>Согласно Постановлению  правительства РФ от 17.11.1994 № 1264 «Об утверждении правил </a:t>
            </a:r>
            <a:r>
              <a:rPr lang="ru-RU" sz="1000" dirty="0" err="1">
                <a:latin typeface="Times New Roman" panose="02020603050405020304" pitchFamily="18" charset="0"/>
                <a:cs typeface="Times New Roman" panose="02020603050405020304" pitchFamily="18" charset="0"/>
              </a:rPr>
              <a:t>киновидеообслуживания</a:t>
            </a:r>
            <a:r>
              <a:rPr lang="ru-RU" sz="1000" dirty="0">
                <a:latin typeface="Times New Roman" panose="02020603050405020304" pitchFamily="18" charset="0"/>
                <a:cs typeface="Times New Roman" panose="02020603050405020304" pitchFamily="18" charset="0"/>
              </a:rPr>
              <a:t> населения»</a:t>
            </a:r>
            <a:r>
              <a:rPr lang="en-US" sz="1000" dirty="0">
                <a:latin typeface="Times New Roman" panose="02020603050405020304" pitchFamily="18" charset="0"/>
                <a:cs typeface="Times New Roman" panose="02020603050405020304" pitchFamily="18" charset="0"/>
              </a:rPr>
              <a:t> </a:t>
            </a:r>
            <a:r>
              <a:rPr lang="ru-RU" sz="1000" dirty="0">
                <a:latin typeface="Times New Roman" panose="02020603050405020304" pitchFamily="18" charset="0"/>
                <a:ea typeface="Tahoma" panose="020B0604030504040204" pitchFamily="34" charset="0"/>
                <a:cs typeface="Times New Roman" panose="02020603050405020304" pitchFamily="18" charset="0"/>
              </a:rPr>
              <a:t>договор на </a:t>
            </a:r>
            <a:r>
              <a:rPr lang="ru-RU" sz="1000" dirty="0" err="1">
                <a:latin typeface="Times New Roman" panose="02020603050405020304" pitchFamily="18" charset="0"/>
                <a:ea typeface="Tahoma" panose="020B0604030504040204" pitchFamily="34" charset="0"/>
                <a:cs typeface="Times New Roman" panose="02020603050405020304" pitchFamily="18" charset="0"/>
              </a:rPr>
              <a:t>киновидеообслуживание</a:t>
            </a:r>
            <a:r>
              <a:rPr lang="ru-RU" sz="1000" dirty="0">
                <a:latin typeface="Times New Roman" panose="02020603050405020304" pitchFamily="18" charset="0"/>
                <a:ea typeface="Tahoma" panose="020B0604030504040204" pitchFamily="34" charset="0"/>
                <a:cs typeface="Times New Roman" panose="02020603050405020304" pitchFamily="18" charset="0"/>
              </a:rPr>
              <a:t> считается заключенным с момента продажи билета. В билете </a:t>
            </a:r>
            <a:r>
              <a:rPr lang="ru-RU" sz="1000" dirty="0" smtClean="0">
                <a:latin typeface="Times New Roman" panose="02020603050405020304" pitchFamily="18" charset="0"/>
                <a:ea typeface="Tahoma" panose="020B0604030504040204" pitchFamily="34" charset="0"/>
                <a:cs typeface="Times New Roman" panose="02020603050405020304" pitchFamily="18" charset="0"/>
              </a:rPr>
              <a:t>должны</a:t>
            </a:r>
            <a:r>
              <a:rPr lang="en-US" sz="1000" dirty="0" smtClean="0">
                <a:latin typeface="Times New Roman" panose="02020603050405020304" pitchFamily="18" charset="0"/>
                <a:ea typeface="Tahoma" panose="020B0604030504040204" pitchFamily="34" charset="0"/>
                <a:cs typeface="Times New Roman" panose="02020603050405020304" pitchFamily="18" charset="0"/>
              </a:rPr>
              <a:t> </a:t>
            </a:r>
            <a:r>
              <a:rPr lang="ru-RU" sz="1000" dirty="0">
                <a:latin typeface="Times New Roman" panose="02020603050405020304" pitchFamily="18" charset="0"/>
                <a:ea typeface="Tahoma" panose="020B0604030504040204" pitchFamily="34" charset="0"/>
                <a:cs typeface="Times New Roman" panose="02020603050405020304" pitchFamily="18" charset="0"/>
              </a:rPr>
              <a:t>быть указаны наименование </a:t>
            </a:r>
            <a:r>
              <a:rPr lang="ru-RU" sz="1000" dirty="0" err="1">
                <a:latin typeface="Times New Roman" panose="02020603050405020304" pitchFamily="18" charset="0"/>
                <a:ea typeface="Tahoma" panose="020B0604030504040204" pitchFamily="34" charset="0"/>
                <a:cs typeface="Times New Roman" panose="02020603050405020304" pitchFamily="18" charset="0"/>
              </a:rPr>
              <a:t>киновидеозрелищного</a:t>
            </a:r>
            <a:r>
              <a:rPr lang="ru-RU" sz="1000" dirty="0">
                <a:latin typeface="Times New Roman" panose="02020603050405020304" pitchFamily="18" charset="0"/>
                <a:ea typeface="Tahoma" panose="020B0604030504040204" pitchFamily="34" charset="0"/>
                <a:cs typeface="Times New Roman" panose="02020603050405020304" pitchFamily="18" charset="0"/>
              </a:rPr>
              <a:t> </a:t>
            </a:r>
            <a:r>
              <a:rPr lang="ru-RU" sz="1000" dirty="0" smtClean="0">
                <a:latin typeface="Times New Roman" panose="02020603050405020304" pitchFamily="18" charset="0"/>
                <a:ea typeface="Tahoma" panose="020B0604030504040204" pitchFamily="34" charset="0"/>
                <a:cs typeface="Times New Roman" panose="02020603050405020304" pitchFamily="18" charset="0"/>
              </a:rPr>
              <a:t>предприятия, посадочное </a:t>
            </a:r>
            <a:r>
              <a:rPr lang="ru-RU" sz="1000" dirty="0" err="1" smtClean="0">
                <a:latin typeface="Times New Roman" panose="02020603050405020304" pitchFamily="18" charset="0"/>
                <a:ea typeface="Tahoma" panose="020B0604030504040204" pitchFamily="34" charset="0"/>
                <a:cs typeface="Times New Roman" panose="02020603050405020304" pitchFamily="18" charset="0"/>
              </a:rPr>
              <a:t>местое</a:t>
            </a:r>
            <a:r>
              <a:rPr lang="ru-RU" sz="1000" dirty="0" smtClean="0">
                <a:latin typeface="Times New Roman" panose="02020603050405020304" pitchFamily="18" charset="0"/>
                <a:ea typeface="Tahoma" panose="020B0604030504040204" pitchFamily="34" charset="0"/>
                <a:cs typeface="Times New Roman" panose="02020603050405020304" pitchFamily="18" charset="0"/>
              </a:rPr>
              <a:t>,</a:t>
            </a:r>
            <a:endParaRPr lang="en-US" sz="1000" dirty="0" smtClean="0">
              <a:latin typeface="Times New Roman" panose="02020603050405020304" pitchFamily="18" charset="0"/>
              <a:ea typeface="Tahoma" panose="020B0604030504040204" pitchFamily="34" charset="0"/>
              <a:cs typeface="Times New Roman" panose="02020603050405020304" pitchFamily="18" charset="0"/>
            </a:endParaRPr>
          </a:p>
        </p:txBody>
      </p:sp>
      <p:sp>
        <p:nvSpPr>
          <p:cNvPr id="4" name="Прямоугольник 3">
            <a:extLst>
              <a:ext uri="{FF2B5EF4-FFF2-40B4-BE49-F238E27FC236}">
                <a16:creationId xmlns:a16="http://schemas.microsoft.com/office/drawing/2014/main" id="{A319D16B-B3F3-4910-B67B-AF5DB1661212}"/>
              </a:ext>
            </a:extLst>
          </p:cNvPr>
          <p:cNvSpPr/>
          <p:nvPr/>
        </p:nvSpPr>
        <p:spPr>
          <a:xfrm>
            <a:off x="-18904" y="200055"/>
            <a:ext cx="3307656" cy="276999"/>
          </a:xfrm>
          <a:prstGeom prst="rect">
            <a:avLst/>
          </a:prstGeom>
        </p:spPr>
        <p:txBody>
          <a:bodyPr wrap="square">
            <a:spAutoFit/>
          </a:bodyPr>
          <a:lstStyle/>
          <a:p>
            <a:pPr algn="just"/>
            <a:endParaRPr lang="ru-RU" sz="1200" dirty="0">
              <a:latin typeface="Times New Roman" panose="02020603050405020304" pitchFamily="18" charset="0"/>
              <a:cs typeface="Times New Roman" panose="02020603050405020304" pitchFamily="18" charset="0"/>
            </a:endParaRPr>
          </a:p>
        </p:txBody>
      </p:sp>
      <p:sp>
        <p:nvSpPr>
          <p:cNvPr id="17" name="Прямоугольник 16">
            <a:extLst>
              <a:ext uri="{FF2B5EF4-FFF2-40B4-BE49-F238E27FC236}">
                <a16:creationId xmlns:a16="http://schemas.microsoft.com/office/drawing/2014/main" id="{D267BCF9-716E-48C8-87BB-E6D2C312E0CF}"/>
              </a:ext>
            </a:extLst>
          </p:cNvPr>
          <p:cNvSpPr/>
          <p:nvPr/>
        </p:nvSpPr>
        <p:spPr>
          <a:xfrm>
            <a:off x="0" y="-26344"/>
            <a:ext cx="3356198" cy="692497"/>
          </a:xfrm>
          <a:prstGeom prst="rect">
            <a:avLst/>
          </a:prstGeom>
          <a:solidFill>
            <a:srgbClr val="00B0F0"/>
          </a:solidFill>
          <a:ln w="28575">
            <a:solidFill>
              <a:schemeClr val="bg1"/>
            </a:solidFill>
          </a:ln>
        </p:spPr>
        <p:txBody>
          <a:bodyPr wrap="square">
            <a:spAutoFit/>
          </a:bodyPr>
          <a:lstStyle/>
          <a:p>
            <a:pPr algn="ctr"/>
            <a:r>
              <a:rPr lang="ru-RU" sz="1300" b="1" dirty="0" smtClean="0">
                <a:latin typeface="Times New Roman" panose="02020603050405020304" pitchFamily="18" charset="0"/>
                <a:cs typeface="Times New Roman" panose="02020603050405020304" pitchFamily="18" charset="0"/>
              </a:rPr>
              <a:t>ТРЕБОВАНИЯ, ПРЕДЪЯВЛЯЕМЫЕ ЗАКОНОДАТЕЛЬСТВОМ К УСЛУГАМ РАЗВЛЕКАТЕЛЬНОГО ХАРАКТЕРА</a:t>
            </a:r>
            <a:endParaRPr lang="ru-RU" sz="1300" b="1" dirty="0">
              <a:latin typeface="Times New Roman" panose="02020603050405020304" pitchFamily="18" charset="0"/>
              <a:cs typeface="Times New Roman" pitchFamily="18" charset="0"/>
            </a:endParaRPr>
          </a:p>
        </p:txBody>
      </p:sp>
      <p:sp>
        <p:nvSpPr>
          <p:cNvPr id="3" name="AutoShape 2" descr="Картинки по запросу микрозайм"/>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1" name="Прямоугольник 20">
            <a:extLst>
              <a:ext uri="{FF2B5EF4-FFF2-40B4-BE49-F238E27FC236}">
                <a16:creationId xmlns:a16="http://schemas.microsoft.com/office/drawing/2014/main" id="{70772358-492D-47B6-9D58-9236936B30A2}"/>
              </a:ext>
            </a:extLst>
          </p:cNvPr>
          <p:cNvSpPr/>
          <p:nvPr/>
        </p:nvSpPr>
        <p:spPr>
          <a:xfrm>
            <a:off x="6765985" y="7937"/>
            <a:ext cx="3276600" cy="2246769"/>
          </a:xfrm>
          <a:prstGeom prst="rect">
            <a:avLst/>
          </a:prstGeom>
          <a:solidFill>
            <a:sysClr val="window" lastClr="FFFFFF"/>
          </a:solidFill>
        </p:spPr>
        <p:txBody>
          <a:bodyPr wrap="square">
            <a:spAutoFit/>
          </a:bodyPr>
          <a:lstStyle/>
          <a:p>
            <a:pPr algn="just"/>
            <a:endParaRPr lang="en-US" sz="1000" dirty="0" smtClean="0">
              <a:latin typeface="Times New Roman" panose="02020603050405020304" pitchFamily="18" charset="0"/>
              <a:cs typeface="Times New Roman" panose="02020603050405020304" pitchFamily="18" charset="0"/>
            </a:endParaRPr>
          </a:p>
          <a:p>
            <a:pPr algn="just"/>
            <a:r>
              <a:rPr lang="ru-RU" sz="1000" dirty="0" smtClean="0">
                <a:latin typeface="Times New Roman" panose="02020603050405020304" pitchFamily="18" charset="0"/>
                <a:cs typeface="Times New Roman" panose="02020603050405020304" pitchFamily="18" charset="0"/>
              </a:rPr>
              <a:t>получение </a:t>
            </a:r>
            <a:r>
              <a:rPr lang="ru-RU" sz="1000" dirty="0">
                <a:latin typeface="Times New Roman" panose="02020603050405020304" pitchFamily="18" charset="0"/>
                <a:cs typeface="Times New Roman" panose="02020603050405020304" pitchFamily="18" charset="0"/>
              </a:rPr>
              <a:t>полной и достоверной информации о </a:t>
            </a:r>
            <a:r>
              <a:rPr lang="ru-RU" sz="1000" dirty="0" err="1">
                <a:latin typeface="Times New Roman" panose="02020603050405020304" pitchFamily="18" charset="0"/>
                <a:cs typeface="Times New Roman" panose="02020603050405020304" pitchFamily="18" charset="0"/>
              </a:rPr>
              <a:t>киновидеозрелищном</a:t>
            </a:r>
            <a:r>
              <a:rPr lang="ru-RU" sz="1000" dirty="0">
                <a:latin typeface="Times New Roman" panose="02020603050405020304" pitchFamily="18" charset="0"/>
                <a:cs typeface="Times New Roman" panose="02020603050405020304" pitchFamily="18" charset="0"/>
              </a:rPr>
              <a:t> предприятии по предоставляемым им видам услуг, в том числе дополнительным;</a:t>
            </a:r>
          </a:p>
          <a:p>
            <a:pPr algn="just"/>
            <a:r>
              <a:rPr lang="ru-RU" sz="1000" dirty="0">
                <a:latin typeface="Times New Roman" panose="02020603050405020304" pitchFamily="18" charset="0"/>
                <a:cs typeface="Times New Roman" panose="02020603050405020304" pitchFamily="18" charset="0"/>
              </a:rPr>
              <a:t>возмещение стоимости билета в случае отмены просмотра, замены фильма или некачественной демонстрации по вине </a:t>
            </a:r>
            <a:r>
              <a:rPr lang="ru-RU" sz="1000" dirty="0" err="1">
                <a:latin typeface="Times New Roman" panose="02020603050405020304" pitchFamily="18" charset="0"/>
                <a:cs typeface="Times New Roman" panose="02020603050405020304" pitchFamily="18" charset="0"/>
              </a:rPr>
              <a:t>киновидеозрелищного</a:t>
            </a:r>
            <a:r>
              <a:rPr lang="ru-RU" sz="1000" dirty="0">
                <a:latin typeface="Times New Roman" panose="02020603050405020304" pitchFamily="18" charset="0"/>
                <a:cs typeface="Times New Roman" panose="02020603050405020304" pitchFamily="18" charset="0"/>
              </a:rPr>
              <a:t> предприятия, а также в случае </a:t>
            </a:r>
            <a:r>
              <a:rPr lang="ru-RU" sz="1000" dirty="0" err="1">
                <a:latin typeface="Times New Roman" panose="02020603050405020304" pitchFamily="18" charset="0"/>
                <a:cs typeface="Times New Roman" panose="02020603050405020304" pitchFamily="18" charset="0"/>
              </a:rPr>
              <a:t>непредоставления</a:t>
            </a:r>
            <a:r>
              <a:rPr lang="ru-RU" sz="1000" dirty="0">
                <a:latin typeface="Times New Roman" panose="02020603050405020304" pitchFamily="18" charset="0"/>
                <a:cs typeface="Times New Roman" panose="02020603050405020304" pitchFamily="18" charset="0"/>
              </a:rPr>
              <a:t> информации </a:t>
            </a:r>
            <a:r>
              <a:rPr lang="ru-RU" sz="1000" dirty="0" smtClean="0">
                <a:latin typeface="Times New Roman" panose="02020603050405020304" pitchFamily="18" charset="0"/>
                <a:cs typeface="Times New Roman" panose="02020603050405020304" pitchFamily="18" charset="0"/>
              </a:rPr>
              <a:t>о возрастных ограничениях </a:t>
            </a:r>
            <a:r>
              <a:rPr lang="ru-RU" sz="1000" dirty="0"/>
              <a:t> </a:t>
            </a:r>
            <a:r>
              <a:rPr lang="ru-RU" sz="1000" dirty="0">
                <a:latin typeface="Times New Roman" panose="02020603050405020304" pitchFamily="18" charset="0"/>
                <a:cs typeface="Times New Roman" panose="02020603050405020304" pitchFamily="18" charset="0"/>
              </a:rPr>
              <a:t>на просмотр </a:t>
            </a:r>
            <a:r>
              <a:rPr lang="ru-RU" sz="1000" dirty="0" err="1">
                <a:latin typeface="Times New Roman" panose="02020603050405020304" pitchFamily="18" charset="0"/>
                <a:cs typeface="Times New Roman" panose="02020603050405020304" pitchFamily="18" charset="0"/>
              </a:rPr>
              <a:t>киновидеофильма</a:t>
            </a:r>
            <a:r>
              <a:rPr lang="ru-RU" sz="1000" dirty="0">
                <a:latin typeface="Times New Roman" panose="02020603050405020304" pitchFamily="18" charset="0"/>
                <a:cs typeface="Times New Roman" panose="02020603050405020304" pitchFamily="18" charset="0"/>
              </a:rPr>
              <a:t> и отказа зрителя в этом случае от просмотра </a:t>
            </a:r>
            <a:r>
              <a:rPr lang="ru-RU" sz="1000" dirty="0" err="1">
                <a:latin typeface="Times New Roman" panose="02020603050405020304" pitchFamily="18" charset="0"/>
                <a:cs typeface="Times New Roman" panose="02020603050405020304" pitchFamily="18" charset="0"/>
              </a:rPr>
              <a:t>киновидеофильма</a:t>
            </a:r>
            <a:r>
              <a:rPr lang="ru-RU" sz="1000" dirty="0">
                <a:latin typeface="Times New Roman" panose="02020603050405020304" pitchFamily="18" charset="0"/>
                <a:cs typeface="Times New Roman" panose="02020603050405020304" pitchFamily="18" charset="0"/>
              </a:rPr>
              <a:t>;</a:t>
            </a:r>
          </a:p>
          <a:p>
            <a:pPr algn="just"/>
            <a:r>
              <a:rPr lang="ru-RU" sz="1000" dirty="0">
                <a:latin typeface="Times New Roman" panose="02020603050405020304" pitchFamily="18" charset="0"/>
                <a:cs typeface="Times New Roman" panose="02020603050405020304" pitchFamily="18" charset="0"/>
              </a:rPr>
              <a:t>предоставление льгот по </a:t>
            </a:r>
            <a:r>
              <a:rPr lang="ru-RU" sz="1000" dirty="0" err="1">
                <a:latin typeface="Times New Roman" panose="02020603050405020304" pitchFamily="18" charset="0"/>
                <a:cs typeface="Times New Roman" panose="02020603050405020304" pitchFamily="18" charset="0"/>
              </a:rPr>
              <a:t>киновидеообслуживанию</a:t>
            </a:r>
            <a:r>
              <a:rPr lang="ru-RU" sz="1000" dirty="0">
                <a:latin typeface="Times New Roman" panose="02020603050405020304" pitchFamily="18" charset="0"/>
                <a:cs typeface="Times New Roman" panose="02020603050405020304" pitchFamily="18" charset="0"/>
              </a:rPr>
              <a:t>, если они предусмотрены действующим законодательством</a:t>
            </a:r>
            <a:r>
              <a:rPr lang="ru-RU" sz="1000" dirty="0" smtClean="0">
                <a:latin typeface="Times New Roman" panose="02020603050405020304" pitchFamily="18" charset="0"/>
                <a:cs typeface="Times New Roman" panose="02020603050405020304" pitchFamily="18" charset="0"/>
              </a:rPr>
              <a:t>.</a:t>
            </a:r>
            <a:endParaRPr lang="en-US" sz="1000" dirty="0" smtClean="0">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7270" y="-39547"/>
            <a:ext cx="3380135" cy="1710765"/>
          </a:xfrm>
          <a:prstGeom prst="rect">
            <a:avLst/>
          </a:prstGeom>
        </p:spPr>
      </p:pic>
      <p:sp>
        <p:nvSpPr>
          <p:cNvPr id="22" name="Прямоугольник 21">
            <a:extLst>
              <a:ext uri="{FF2B5EF4-FFF2-40B4-BE49-F238E27FC236}">
                <a16:creationId xmlns:a16="http://schemas.microsoft.com/office/drawing/2014/main" id="{D267BCF9-716E-48C8-87BB-E6D2C312E0CF}"/>
              </a:ext>
            </a:extLst>
          </p:cNvPr>
          <p:cNvSpPr/>
          <p:nvPr/>
        </p:nvSpPr>
        <p:spPr>
          <a:xfrm>
            <a:off x="0" y="6496911"/>
            <a:ext cx="3442483" cy="276999"/>
          </a:xfrm>
          <a:prstGeom prst="rect">
            <a:avLst/>
          </a:prstGeom>
          <a:solidFill>
            <a:srgbClr val="00B0F0"/>
          </a:solidFill>
          <a:ln w="28575">
            <a:solidFill>
              <a:schemeClr val="bg1"/>
            </a:solidFill>
          </a:ln>
        </p:spPr>
        <p:txBody>
          <a:bodyPr wrap="square">
            <a:spAutoFit/>
          </a:bodyPr>
          <a:lstStyle/>
          <a:p>
            <a:pPr algn="ctr"/>
            <a:r>
              <a:rPr lang="ru-RU" sz="1200" b="1" dirty="0" smtClean="0">
                <a:latin typeface="Times New Roman" panose="02020603050405020304" pitchFamily="18" charset="0"/>
                <a:cs typeface="Times New Roman" panose="02020603050405020304" pitchFamily="18" charset="0"/>
              </a:rPr>
              <a:t>ПРАВИЛА КИНОВИДЕООБСЛУЖИВАНИЯ</a:t>
            </a:r>
            <a:endParaRPr lang="ru-RU" sz="1200" b="1" dirty="0">
              <a:latin typeface="Times New Roman" panose="02020603050405020304" pitchFamily="18" charset="0"/>
              <a:cs typeface="Times New Roman" pitchFamily="18" charset="0"/>
            </a:endParaRPr>
          </a:p>
        </p:txBody>
      </p:sp>
      <p:sp>
        <p:nvSpPr>
          <p:cNvPr id="24" name="Прямоугольник 23">
            <a:extLst>
              <a:ext uri="{FF2B5EF4-FFF2-40B4-BE49-F238E27FC236}">
                <a16:creationId xmlns:a16="http://schemas.microsoft.com/office/drawing/2014/main" id="{D267BCF9-716E-48C8-87BB-E6D2C312E0CF}"/>
              </a:ext>
            </a:extLst>
          </p:cNvPr>
          <p:cNvSpPr/>
          <p:nvPr/>
        </p:nvSpPr>
        <p:spPr>
          <a:xfrm>
            <a:off x="6781800" y="2254706"/>
            <a:ext cx="3276600" cy="284693"/>
          </a:xfrm>
          <a:prstGeom prst="rect">
            <a:avLst/>
          </a:prstGeom>
          <a:solidFill>
            <a:srgbClr val="00B0F0"/>
          </a:solidFill>
          <a:ln w="28575">
            <a:solidFill>
              <a:schemeClr val="bg1"/>
            </a:solidFill>
          </a:ln>
        </p:spPr>
        <p:txBody>
          <a:bodyPr wrap="square">
            <a:spAutoFit/>
          </a:bodyPr>
          <a:lstStyle/>
          <a:p>
            <a:pPr algn="ctr"/>
            <a:r>
              <a:rPr lang="ru-RU" sz="1250" b="1" dirty="0" smtClean="0">
                <a:latin typeface="Times New Roman" panose="02020603050405020304" pitchFamily="18" charset="0"/>
                <a:cs typeface="Times New Roman" pitchFamily="18" charset="0"/>
              </a:rPr>
              <a:t>ОТВЕТСТВЕННОСТЬ ИСПОЛНИТЕЛЯ</a:t>
            </a:r>
            <a:endParaRPr lang="ru-RU" sz="1250" b="1" dirty="0">
              <a:latin typeface="Times New Roman" panose="02020603050405020304" pitchFamily="18" charset="0"/>
              <a:cs typeface="Times New Roman" pitchFamily="18" charset="0"/>
            </a:endParaRPr>
          </a:p>
        </p:txBody>
      </p:sp>
      <p:sp>
        <p:nvSpPr>
          <p:cNvPr id="25" name="Прямоугольник 24">
            <a:extLst>
              <a:ext uri="{FF2B5EF4-FFF2-40B4-BE49-F238E27FC236}">
                <a16:creationId xmlns:a16="http://schemas.microsoft.com/office/drawing/2014/main" id="{17BE5C2E-D22B-43E5-9196-14C6B6A2B477}"/>
              </a:ext>
            </a:extLst>
          </p:cNvPr>
          <p:cNvSpPr/>
          <p:nvPr/>
        </p:nvSpPr>
        <p:spPr>
          <a:xfrm>
            <a:off x="6797615" y="2539400"/>
            <a:ext cx="3251160" cy="5233000"/>
          </a:xfrm>
          <a:prstGeom prst="rect">
            <a:avLst/>
          </a:prstGeom>
          <a:solidFill>
            <a:schemeClr val="bg1"/>
          </a:solidFill>
        </p:spPr>
        <p:txBody>
          <a:bodyPr wrap="square">
            <a:spAutoFit/>
          </a:bodyPr>
          <a:lstStyle/>
          <a:p>
            <a:pPr algn="just"/>
            <a:r>
              <a:rPr lang="ru-RU" sz="1000" dirty="0" smtClean="0">
                <a:latin typeface="Times New Roman" panose="02020603050405020304" pitchFamily="18" charset="0"/>
                <a:cs typeface="Times New Roman" panose="02020603050405020304" pitchFamily="18" charset="0"/>
              </a:rPr>
              <a:t>Согласно Правилам бытового обслуживания населения в Российской Федерации в </a:t>
            </a:r>
            <a:r>
              <a:rPr lang="ru-RU" sz="1000" dirty="0">
                <a:latin typeface="Times New Roman" panose="02020603050405020304" pitchFamily="18" charset="0"/>
                <a:cs typeface="Times New Roman" panose="02020603050405020304" pitchFamily="18" charset="0"/>
              </a:rPr>
              <a:t>случае обнаружения недостатков оказанной услуги (выполненной работы) потребитель вправе по своему выбору потребовать:</a:t>
            </a:r>
          </a:p>
          <a:p>
            <a:pPr algn="just"/>
            <a:r>
              <a:rPr lang="ru-RU" sz="1000" dirty="0">
                <a:latin typeface="Times New Roman" panose="02020603050405020304" pitchFamily="18" charset="0"/>
                <a:cs typeface="Times New Roman" panose="02020603050405020304" pitchFamily="18" charset="0"/>
              </a:rPr>
              <a:t>безвозмездного устранения недостатков оказанной услуги (выполненной работы</a:t>
            </a:r>
            <a:r>
              <a:rPr lang="ru-RU" sz="1000" dirty="0" smtClean="0">
                <a:latin typeface="Times New Roman" panose="02020603050405020304" pitchFamily="18" charset="0"/>
                <a:cs typeface="Times New Roman" panose="02020603050405020304" pitchFamily="18" charset="0"/>
              </a:rPr>
              <a:t>);</a:t>
            </a:r>
            <a:r>
              <a:rPr lang="en-US" sz="1000" dirty="0" smtClean="0">
                <a:latin typeface="Times New Roman" panose="02020603050405020304" pitchFamily="18" charset="0"/>
                <a:cs typeface="Times New Roman" panose="02020603050405020304" pitchFamily="18" charset="0"/>
              </a:rPr>
              <a:t> </a:t>
            </a:r>
            <a:r>
              <a:rPr lang="ru-RU" sz="1000" dirty="0" smtClean="0">
                <a:latin typeface="Times New Roman" panose="02020603050405020304" pitchFamily="18" charset="0"/>
                <a:cs typeface="Times New Roman" panose="02020603050405020304" pitchFamily="18" charset="0"/>
              </a:rPr>
              <a:t>соответствующего </a:t>
            </a:r>
            <a:r>
              <a:rPr lang="ru-RU" sz="1000" dirty="0">
                <a:latin typeface="Times New Roman" panose="02020603050405020304" pitchFamily="18" charset="0"/>
                <a:cs typeface="Times New Roman" panose="02020603050405020304" pitchFamily="18" charset="0"/>
              </a:rPr>
              <a:t>уменьшения цены оказанной услуги (выполненной работы</a:t>
            </a:r>
            <a:r>
              <a:rPr lang="ru-RU" sz="1000" dirty="0" smtClean="0">
                <a:latin typeface="Times New Roman" panose="02020603050405020304" pitchFamily="18" charset="0"/>
                <a:cs typeface="Times New Roman" panose="02020603050405020304" pitchFamily="18" charset="0"/>
              </a:rPr>
              <a:t>);</a:t>
            </a:r>
            <a:r>
              <a:rPr lang="en-US" sz="1000" dirty="0" smtClean="0">
                <a:latin typeface="Times New Roman" panose="02020603050405020304" pitchFamily="18" charset="0"/>
                <a:cs typeface="Times New Roman" panose="02020603050405020304" pitchFamily="18" charset="0"/>
              </a:rPr>
              <a:t> </a:t>
            </a:r>
            <a:r>
              <a:rPr lang="ru-RU" sz="1000" dirty="0" smtClean="0">
                <a:latin typeface="Times New Roman" panose="02020603050405020304" pitchFamily="18" charset="0"/>
                <a:cs typeface="Times New Roman" panose="02020603050405020304" pitchFamily="18" charset="0"/>
              </a:rPr>
              <a:t>безвозмездного </a:t>
            </a:r>
            <a:r>
              <a:rPr lang="ru-RU" sz="1000" dirty="0">
                <a:latin typeface="Times New Roman" panose="02020603050405020304" pitchFamily="18" charset="0"/>
                <a:cs typeface="Times New Roman" panose="02020603050405020304" pitchFamily="18" charset="0"/>
              </a:rPr>
              <a:t>изготовления другой вещи из однородного материала такого же качества или повторного выполнения работы. При этом потребитель обязан возвратить ранее переданную ему исполнителем </a:t>
            </a:r>
            <a:r>
              <a:rPr lang="ru-RU" sz="1000" dirty="0" smtClean="0">
                <a:latin typeface="Times New Roman" panose="02020603050405020304" pitchFamily="18" charset="0"/>
                <a:cs typeface="Times New Roman" panose="02020603050405020304" pitchFamily="18" charset="0"/>
              </a:rPr>
              <a:t>вещь;</a:t>
            </a:r>
            <a:r>
              <a:rPr lang="en-US" sz="1000" dirty="0" smtClean="0">
                <a:latin typeface="Times New Roman" panose="02020603050405020304" pitchFamily="18" charset="0"/>
                <a:cs typeface="Times New Roman" panose="02020603050405020304" pitchFamily="18" charset="0"/>
              </a:rPr>
              <a:t> </a:t>
            </a:r>
            <a:r>
              <a:rPr lang="ru-RU" sz="1000" dirty="0" smtClean="0">
                <a:latin typeface="Times New Roman" panose="02020603050405020304" pitchFamily="18" charset="0"/>
                <a:cs typeface="Times New Roman" panose="02020603050405020304" pitchFamily="18" charset="0"/>
              </a:rPr>
              <a:t>возмещения </a:t>
            </a:r>
            <a:r>
              <a:rPr lang="ru-RU" sz="1000" dirty="0">
                <a:latin typeface="Times New Roman" panose="02020603050405020304" pitchFamily="18" charset="0"/>
                <a:cs typeface="Times New Roman" panose="02020603050405020304" pitchFamily="18" charset="0"/>
              </a:rPr>
              <a:t>понесенных им расходов по устранению недостатков оказанной услуги (выполненной работы) своими силами или третьим лицом</a:t>
            </a:r>
            <a:r>
              <a:rPr lang="ru-RU" sz="1000" dirty="0" smtClean="0">
                <a:latin typeface="Times New Roman" panose="02020603050405020304" pitchFamily="18" charset="0"/>
                <a:cs typeface="Times New Roman" panose="02020603050405020304" pitchFamily="18" charset="0"/>
              </a:rPr>
              <a:t>.</a:t>
            </a:r>
            <a:endParaRPr lang="en-US" sz="1000" dirty="0" smtClean="0">
              <a:latin typeface="Times New Roman" panose="02020603050405020304" pitchFamily="18" charset="0"/>
              <a:cs typeface="Times New Roman" panose="02020603050405020304" pitchFamily="18" charset="0"/>
            </a:endParaRPr>
          </a:p>
          <a:p>
            <a:pPr algn="just"/>
            <a:r>
              <a:rPr lang="ru-RU" sz="1000" dirty="0">
                <a:latin typeface="Times New Roman" panose="02020603050405020304" pitchFamily="18" charset="0"/>
                <a:cs typeface="Times New Roman" panose="02020603050405020304" pitchFamily="18" charset="0"/>
              </a:rPr>
              <a:t>Потребитель вправе расторгнуть договор об оказании услуги (выполнении работы) и потребовать полного возмещения убытков, если в установленный указанным договором срок недостатки оказанной услуги (выполненной работы) исполнителем не устранены. Потребитель также вправе расторгнуть договор об оказании услуги (выполнении работы), если им обнаружены существенные недостатки оказанной услуги (выполненной работы) или иные существенные отступления от условий договора</a:t>
            </a:r>
            <a:r>
              <a:rPr lang="ru-RU" sz="1000" dirty="0" smtClean="0">
                <a:latin typeface="Times New Roman" panose="02020603050405020304" pitchFamily="18" charset="0"/>
                <a:cs typeface="Times New Roman" panose="02020603050405020304" pitchFamily="18" charset="0"/>
              </a:rPr>
              <a:t>.</a:t>
            </a:r>
            <a:endParaRPr lang="en-US" sz="1000" dirty="0" smtClean="0">
              <a:latin typeface="Times New Roman" panose="02020603050405020304" pitchFamily="18" charset="0"/>
              <a:cs typeface="Times New Roman" panose="02020603050405020304" pitchFamily="18" charset="0"/>
            </a:endParaRPr>
          </a:p>
          <a:p>
            <a:pPr algn="just"/>
            <a:r>
              <a:rPr lang="ru-RU" sz="1000" dirty="0">
                <a:latin typeface="Times New Roman" panose="02020603050405020304" pitchFamily="18" charset="0"/>
                <a:cs typeface="Times New Roman" panose="02020603050405020304" pitchFamily="18" charset="0"/>
              </a:rPr>
              <a:t>Потребитель вправе потребовать также полного возмещения убытков, причиненных ему в связи с недостатками оказанной услуги (выполненной работы). Убытки возмещаются в сроки, установленные для удовлетворения соответствующих требований потребителя</a:t>
            </a:r>
            <a:r>
              <a:rPr lang="ru-RU" sz="1000" dirty="0" smtClean="0">
                <a:latin typeface="Times New Roman" panose="02020603050405020304" pitchFamily="18" charset="0"/>
                <a:cs typeface="Times New Roman" panose="02020603050405020304" pitchFamily="18" charset="0"/>
              </a:rPr>
              <a:t>.</a:t>
            </a:r>
          </a:p>
          <a:p>
            <a:pPr algn="just"/>
            <a:endParaRPr lang="ru-RU" sz="1000" dirty="0">
              <a:latin typeface="Times New Roman" panose="02020603050405020304" pitchFamily="18" charset="0"/>
              <a:cs typeface="Times New Roman" panose="02020603050405020304" pitchFamily="18" charset="0"/>
            </a:endParaRPr>
          </a:p>
          <a:p>
            <a:pPr algn="just"/>
            <a:endParaRPr lang="ru-RU" sz="1000" dirty="0" smtClean="0">
              <a:latin typeface="Times New Roman" panose="02020603050405020304" pitchFamily="18" charset="0"/>
              <a:cs typeface="Times New Roman" panose="02020603050405020304" pitchFamily="18" charset="0"/>
            </a:endParaRPr>
          </a:p>
        </p:txBody>
      </p:sp>
      <p:sp>
        <p:nvSpPr>
          <p:cNvPr id="14" name="Прямоугольник 13">
            <a:extLst>
              <a:ext uri="{FF2B5EF4-FFF2-40B4-BE49-F238E27FC236}">
                <a16:creationId xmlns:a16="http://schemas.microsoft.com/office/drawing/2014/main" id="{17BE5C2E-D22B-43E5-9196-14C6B6A2B477}"/>
              </a:ext>
            </a:extLst>
          </p:cNvPr>
          <p:cNvSpPr/>
          <p:nvPr/>
        </p:nvSpPr>
        <p:spPr>
          <a:xfrm>
            <a:off x="3385549" y="1691391"/>
            <a:ext cx="3396251" cy="6114974"/>
          </a:xfrm>
          <a:prstGeom prst="rect">
            <a:avLst/>
          </a:prstGeom>
          <a:solidFill>
            <a:schemeClr val="bg1"/>
          </a:solidFill>
        </p:spPr>
        <p:txBody>
          <a:bodyPr wrap="square">
            <a:spAutoFit/>
          </a:bodyPr>
          <a:lstStyle/>
          <a:p>
            <a:pPr algn="just"/>
            <a:r>
              <a:rPr lang="ru-RU" sz="1000" dirty="0" smtClean="0">
                <a:latin typeface="Times New Roman" panose="02020603050405020304" pitchFamily="18" charset="0"/>
                <a:ea typeface="Tahoma" panose="020B0604030504040204" pitchFamily="34" charset="0"/>
                <a:cs typeface="Times New Roman" panose="02020603050405020304" pitchFamily="18" charset="0"/>
              </a:rPr>
              <a:t>дата </a:t>
            </a:r>
            <a:r>
              <a:rPr lang="ru-RU" sz="1000" dirty="0">
                <a:latin typeface="Times New Roman" panose="02020603050405020304" pitchFamily="18" charset="0"/>
                <a:ea typeface="Tahoma" panose="020B0604030504040204" pitchFamily="34" charset="0"/>
                <a:cs typeface="Times New Roman" panose="02020603050405020304" pitchFamily="18" charset="0"/>
              </a:rPr>
              <a:t>и время начала сеанса, цена</a:t>
            </a:r>
            <a:r>
              <a:rPr lang="ru-RU" sz="1000" dirty="0" smtClean="0">
                <a:latin typeface="Times New Roman" panose="02020603050405020304" pitchFamily="18" charset="0"/>
                <a:ea typeface="Tahoma" panose="020B0604030504040204" pitchFamily="34" charset="0"/>
                <a:cs typeface="Times New Roman" panose="02020603050405020304" pitchFamily="18" charset="0"/>
              </a:rPr>
              <a:t>.</a:t>
            </a:r>
            <a:r>
              <a:rPr lang="en-US" sz="1000" dirty="0" smtClean="0">
                <a:latin typeface="Times New Roman" panose="02020603050405020304" pitchFamily="18" charset="0"/>
                <a:ea typeface="Tahoma" panose="020B0604030504040204" pitchFamily="34" charset="0"/>
                <a:cs typeface="Times New Roman" panose="02020603050405020304" pitchFamily="18" charset="0"/>
              </a:rPr>
              <a:t> </a:t>
            </a:r>
            <a:r>
              <a:rPr lang="ru-RU" sz="1000" dirty="0" err="1">
                <a:latin typeface="Times New Roman" panose="02020603050405020304" pitchFamily="18" charset="0"/>
                <a:cs typeface="Times New Roman" panose="02020603050405020304" pitchFamily="18" charset="0"/>
              </a:rPr>
              <a:t>Киновидеозрелищные</a:t>
            </a:r>
            <a:r>
              <a:rPr lang="ru-RU" sz="1000" dirty="0">
                <a:latin typeface="Times New Roman" panose="02020603050405020304" pitchFamily="18" charset="0"/>
                <a:cs typeface="Times New Roman" panose="02020603050405020304" pitchFamily="18" charset="0"/>
              </a:rPr>
              <a:t> предприятия обязаны иметь вывеску с указанием наименования, режима работы, а также юридического адреса (адреса местонахождения собственника </a:t>
            </a:r>
            <a:r>
              <a:rPr lang="ru-RU" sz="1000" dirty="0" err="1">
                <a:latin typeface="Times New Roman" panose="02020603050405020304" pitchFamily="18" charset="0"/>
                <a:cs typeface="Times New Roman" panose="02020603050405020304" pitchFamily="18" charset="0"/>
              </a:rPr>
              <a:t>киновидеозрелищного</a:t>
            </a:r>
            <a:r>
              <a:rPr lang="ru-RU" sz="1000" dirty="0">
                <a:latin typeface="Times New Roman" panose="02020603050405020304" pitchFamily="18" charset="0"/>
                <a:cs typeface="Times New Roman" panose="02020603050405020304" pitchFamily="18" charset="0"/>
              </a:rPr>
              <a:t> предприятия)</a:t>
            </a:r>
          </a:p>
          <a:p>
            <a:r>
              <a:rPr lang="ru-RU" sz="1000" dirty="0">
                <a:latin typeface="Times New Roman" panose="02020603050405020304" pitchFamily="18" charset="0"/>
                <a:cs typeface="Times New Roman" panose="02020603050405020304" pitchFamily="18" charset="0"/>
              </a:rPr>
              <a:t> </a:t>
            </a:r>
            <a:r>
              <a:rPr lang="ru-RU" sz="1000" dirty="0" err="1" smtClean="0">
                <a:latin typeface="Times New Roman" panose="02020603050405020304" pitchFamily="18" charset="0"/>
                <a:cs typeface="Times New Roman" panose="02020603050405020304" pitchFamily="18" charset="0"/>
              </a:rPr>
              <a:t>Киновидеозрелищные</a:t>
            </a:r>
            <a:r>
              <a:rPr lang="en-US" sz="1000" dirty="0" smtClean="0">
                <a:latin typeface="Times New Roman" panose="02020603050405020304" pitchFamily="18" charset="0"/>
                <a:cs typeface="Times New Roman" panose="02020603050405020304" pitchFamily="18" charset="0"/>
              </a:rPr>
              <a:t> </a:t>
            </a:r>
            <a:r>
              <a:rPr lang="ru-RU" sz="1000" dirty="0" smtClean="0">
                <a:latin typeface="Times New Roman" panose="02020603050405020304" pitchFamily="18" charset="0"/>
                <a:cs typeface="Times New Roman" panose="02020603050405020304" pitchFamily="18" charset="0"/>
              </a:rPr>
              <a:t>предприятия </a:t>
            </a:r>
            <a:r>
              <a:rPr lang="ru-RU" sz="1000" dirty="0">
                <a:latin typeface="Times New Roman" panose="02020603050405020304" pitchFamily="18" charset="0"/>
                <a:cs typeface="Times New Roman" panose="02020603050405020304" pitchFamily="18" charset="0"/>
              </a:rPr>
              <a:t>обязаны обеспечивать качественный показ </a:t>
            </a:r>
            <a:r>
              <a:rPr lang="ru-RU" sz="1000" dirty="0" err="1">
                <a:latin typeface="Times New Roman" panose="02020603050405020304" pitchFamily="18" charset="0"/>
                <a:cs typeface="Times New Roman" panose="02020603050405020304" pitchFamily="18" charset="0"/>
              </a:rPr>
              <a:t>киновидеофильмов</a:t>
            </a:r>
            <a:r>
              <a:rPr lang="ru-RU" sz="1000" dirty="0">
                <a:latin typeface="Times New Roman" panose="02020603050405020304" pitchFamily="18" charset="0"/>
                <a:cs typeface="Times New Roman" panose="02020603050405020304" pitchFamily="18" charset="0"/>
              </a:rPr>
              <a:t> и поддерживать необходимый уровень технической оснащенности, комфортности, безопасности и качества обслуживания зрителей в соответствии с требованиями нормативных документов</a:t>
            </a:r>
            <a:r>
              <a:rPr lang="ru-RU" sz="1000" dirty="0" smtClean="0">
                <a:latin typeface="Times New Roman" panose="02020603050405020304" pitchFamily="18" charset="0"/>
                <a:cs typeface="Times New Roman" panose="02020603050405020304" pitchFamily="18" charset="0"/>
              </a:rPr>
              <a:t>.</a:t>
            </a:r>
            <a:r>
              <a:rPr lang="ru-RU" sz="1000" dirty="0"/>
              <a:t> </a:t>
            </a:r>
            <a:r>
              <a:rPr lang="ru-RU" sz="1000" dirty="0" err="1">
                <a:latin typeface="Times New Roman" panose="02020603050405020304" pitchFamily="18" charset="0"/>
                <a:cs typeface="Times New Roman" panose="02020603050405020304" pitchFamily="18" charset="0"/>
              </a:rPr>
              <a:t>Киновидеозрелищные</a:t>
            </a:r>
            <a:r>
              <a:rPr lang="ru-RU" sz="1000" dirty="0">
                <a:latin typeface="Times New Roman" panose="02020603050405020304" pitchFamily="18" charset="0"/>
                <a:cs typeface="Times New Roman" panose="02020603050405020304" pitchFamily="18" charset="0"/>
              </a:rPr>
              <a:t> предприятия обязаны предоставлять зрителям полную и достоверную информацию:</a:t>
            </a:r>
          </a:p>
          <a:p>
            <a:pPr algn="just"/>
            <a:r>
              <a:rPr lang="en-US" sz="1000" dirty="0" smtClean="0">
                <a:latin typeface="Times New Roman" panose="02020603050405020304" pitchFamily="18" charset="0"/>
                <a:cs typeface="Times New Roman" panose="02020603050405020304" pitchFamily="18" charset="0"/>
              </a:rPr>
              <a:t>1. </a:t>
            </a:r>
            <a:r>
              <a:rPr lang="ru-RU" sz="1000" dirty="0">
                <a:latin typeface="Times New Roman" panose="02020603050405020304" pitchFamily="18" charset="0"/>
                <a:cs typeface="Times New Roman" panose="02020603050405020304" pitchFamily="18" charset="0"/>
              </a:rPr>
              <a:t>О</a:t>
            </a:r>
            <a:r>
              <a:rPr lang="ru-RU" sz="1000" dirty="0" smtClean="0">
                <a:latin typeface="Times New Roman" panose="02020603050405020304" pitchFamily="18" charset="0"/>
                <a:cs typeface="Times New Roman" panose="02020603050405020304" pitchFamily="18" charset="0"/>
              </a:rPr>
              <a:t> </a:t>
            </a:r>
            <a:r>
              <a:rPr lang="ru-RU" sz="1000" dirty="0">
                <a:latin typeface="Times New Roman" panose="02020603050405020304" pitchFamily="18" charset="0"/>
                <a:cs typeface="Times New Roman" panose="02020603050405020304" pitchFamily="18" charset="0"/>
              </a:rPr>
              <a:t>фильмах текущего и планируемого репертуара, в том числе указывать год выпуска, исполнителей главных ролей, имеющиеся </a:t>
            </a:r>
            <a:r>
              <a:rPr lang="ru-RU" sz="1000" dirty="0" smtClean="0">
                <a:latin typeface="Times New Roman" panose="02020603050405020304" pitchFamily="18" charset="0"/>
                <a:cs typeface="Times New Roman" panose="02020603050405020304" pitchFamily="18" charset="0"/>
              </a:rPr>
              <a:t>возрастные ограничения допуска зрительской аудитории на просмотр </a:t>
            </a:r>
            <a:r>
              <a:rPr lang="ru-RU" sz="1000" dirty="0" err="1" smtClean="0">
                <a:latin typeface="Times New Roman" panose="02020603050405020304" pitchFamily="18" charset="0"/>
                <a:cs typeface="Times New Roman" panose="02020603050405020304" pitchFamily="18" charset="0"/>
              </a:rPr>
              <a:t>киновидеофильма</a:t>
            </a:r>
            <a:r>
              <a:rPr lang="en-US" sz="1000" dirty="0" smtClean="0">
                <a:latin typeface="Times New Roman" panose="02020603050405020304" pitchFamily="18" charset="0"/>
                <a:cs typeface="Times New Roman" panose="02020603050405020304" pitchFamily="18" charset="0"/>
              </a:rPr>
              <a:t>;</a:t>
            </a:r>
            <a:endParaRPr lang="ru-RU" sz="1000" dirty="0">
              <a:latin typeface="Times New Roman" panose="02020603050405020304" pitchFamily="18" charset="0"/>
              <a:cs typeface="Times New Roman" panose="02020603050405020304" pitchFamily="18" charset="0"/>
              <a:hlinkClick r:id="rId3"/>
            </a:endParaRPr>
          </a:p>
          <a:p>
            <a:pPr algn="just"/>
            <a:r>
              <a:rPr lang="ru-RU" sz="1000" dirty="0" smtClean="0">
                <a:latin typeface="Times New Roman" panose="02020603050405020304" pitchFamily="18" charset="0"/>
                <a:cs typeface="Times New Roman" panose="02020603050405020304" pitchFamily="18" charset="0"/>
              </a:rPr>
              <a:t>2. О </a:t>
            </a:r>
            <a:r>
              <a:rPr lang="ru-RU" sz="1000" dirty="0">
                <a:latin typeface="Times New Roman" panose="02020603050405020304" pitchFamily="18" charset="0"/>
                <a:cs typeface="Times New Roman" panose="02020603050405020304" pitchFamily="18" charset="0"/>
              </a:rPr>
              <a:t>ценах на билеты;</a:t>
            </a:r>
          </a:p>
          <a:p>
            <a:pPr algn="just"/>
            <a:r>
              <a:rPr lang="ru-RU" sz="1000" dirty="0" smtClean="0">
                <a:latin typeface="Times New Roman" panose="02020603050405020304" pitchFamily="18" charset="0"/>
                <a:cs typeface="Times New Roman" panose="02020603050405020304" pitchFamily="18" charset="0"/>
              </a:rPr>
              <a:t>3. О </a:t>
            </a:r>
            <a:r>
              <a:rPr lang="ru-RU" sz="1000" dirty="0">
                <a:latin typeface="Times New Roman" panose="02020603050405020304" pitchFamily="18" charset="0"/>
                <a:cs typeface="Times New Roman" panose="02020603050405020304" pitchFamily="18" charset="0"/>
              </a:rPr>
              <a:t>расположении мест в зрительном зале (план);</a:t>
            </a:r>
          </a:p>
          <a:p>
            <a:pPr algn="just"/>
            <a:r>
              <a:rPr lang="ru-RU" sz="1000" dirty="0" smtClean="0">
                <a:latin typeface="Times New Roman" panose="02020603050405020304" pitchFamily="18" charset="0"/>
                <a:cs typeface="Times New Roman" panose="02020603050405020304" pitchFamily="18" charset="0"/>
              </a:rPr>
              <a:t>4. О </a:t>
            </a:r>
            <a:r>
              <a:rPr lang="ru-RU" sz="1000" dirty="0">
                <a:latin typeface="Times New Roman" panose="02020603050405020304" pitchFamily="18" charset="0"/>
                <a:cs typeface="Times New Roman" panose="02020603050405020304" pitchFamily="18" charset="0"/>
              </a:rPr>
              <a:t>времени начала и продолжительности сеанса;</a:t>
            </a:r>
          </a:p>
          <a:p>
            <a:pPr algn="just"/>
            <a:r>
              <a:rPr lang="ru-RU" sz="1000" dirty="0" smtClean="0">
                <a:latin typeface="Times New Roman" panose="02020603050405020304" pitchFamily="18" charset="0"/>
                <a:cs typeface="Times New Roman" panose="02020603050405020304" pitchFamily="18" charset="0"/>
              </a:rPr>
              <a:t>5. О </a:t>
            </a:r>
            <a:r>
              <a:rPr lang="ru-RU" sz="1000" dirty="0">
                <a:latin typeface="Times New Roman" panose="02020603050405020304" pitchFamily="18" charset="0"/>
                <a:cs typeface="Times New Roman" panose="02020603050405020304" pitchFamily="18" charset="0"/>
              </a:rPr>
              <a:t>дополнительных услугах, оказываемых зрителю, и ценах на них;</a:t>
            </a:r>
          </a:p>
          <a:p>
            <a:pPr algn="just"/>
            <a:r>
              <a:rPr lang="ru-RU" sz="1000" dirty="0" smtClean="0">
                <a:latin typeface="Times New Roman" panose="02020603050405020304" pitchFamily="18" charset="0"/>
                <a:cs typeface="Times New Roman" panose="02020603050405020304" pitchFamily="18" charset="0"/>
              </a:rPr>
              <a:t>6. О </a:t>
            </a:r>
            <a:r>
              <a:rPr lang="ru-RU" sz="1000" dirty="0">
                <a:latin typeface="Times New Roman" panose="02020603050405020304" pitchFamily="18" charset="0"/>
                <a:cs typeface="Times New Roman" panose="02020603050405020304" pitchFamily="18" charset="0"/>
              </a:rPr>
              <a:t>льготах, предоставляемых отдельным категориям зрителей в соответствии с действующим законодательством;</a:t>
            </a:r>
          </a:p>
          <a:p>
            <a:pPr algn="just"/>
            <a:r>
              <a:rPr lang="ru-RU" sz="1000" dirty="0" smtClean="0">
                <a:latin typeface="Times New Roman" panose="02020603050405020304" pitchFamily="18" charset="0"/>
                <a:cs typeface="Times New Roman" panose="02020603050405020304" pitchFamily="18" charset="0"/>
              </a:rPr>
              <a:t>7. О </a:t>
            </a:r>
            <a:r>
              <a:rPr lang="ru-RU" sz="1000" dirty="0">
                <a:latin typeface="Times New Roman" panose="02020603050405020304" pitchFamily="18" charset="0"/>
                <a:cs typeface="Times New Roman" panose="02020603050405020304" pitchFamily="18" charset="0"/>
              </a:rPr>
              <a:t>специальных сеансах для детей и порядке снижения цен на билеты на детские сеансы, устанавливаемом органами местного самоуправления.</a:t>
            </a:r>
          </a:p>
          <a:p>
            <a:pPr algn="just"/>
            <a:r>
              <a:rPr lang="ru-RU" sz="1000" dirty="0">
                <a:latin typeface="Times New Roman" panose="02020603050405020304" pitchFamily="18" charset="0"/>
                <a:cs typeface="Times New Roman" panose="02020603050405020304" pitchFamily="18" charset="0"/>
              </a:rPr>
              <a:t> </a:t>
            </a:r>
            <a:r>
              <a:rPr lang="ru-RU" sz="1000" dirty="0" err="1">
                <a:latin typeface="Times New Roman" panose="02020603050405020304" pitchFamily="18" charset="0"/>
                <a:cs typeface="Times New Roman" panose="02020603050405020304" pitchFamily="18" charset="0"/>
              </a:rPr>
              <a:t>Киновидеозрелищные</a:t>
            </a:r>
            <a:r>
              <a:rPr lang="ru-RU" sz="1000" dirty="0">
                <a:latin typeface="Times New Roman" panose="02020603050405020304" pitchFamily="18" charset="0"/>
                <a:cs typeface="Times New Roman" panose="02020603050405020304" pitchFamily="18" charset="0"/>
              </a:rPr>
              <a:t> предприятия не вправе навязывать зрителям дополнительные услуги (</a:t>
            </a:r>
            <a:r>
              <a:rPr lang="ru-RU" sz="1000" dirty="0" err="1">
                <a:latin typeface="Times New Roman" panose="02020603050405020304" pitchFamily="18" charset="0"/>
                <a:cs typeface="Times New Roman" panose="02020603050405020304" pitchFamily="18" charset="0"/>
              </a:rPr>
              <a:t>предсеансовоеобслуживание</a:t>
            </a:r>
            <a:r>
              <a:rPr lang="ru-RU" sz="1000" dirty="0">
                <a:latin typeface="Times New Roman" panose="02020603050405020304" pitchFamily="18" charset="0"/>
                <a:cs typeface="Times New Roman" panose="02020603050405020304" pitchFamily="18" charset="0"/>
              </a:rPr>
              <a:t>), предоставляемые за плату</a:t>
            </a:r>
            <a:r>
              <a:rPr lang="ru-RU" sz="1000" dirty="0" smtClean="0">
                <a:latin typeface="Times New Roman" panose="02020603050405020304" pitchFamily="18" charset="0"/>
                <a:cs typeface="Times New Roman" panose="02020603050405020304" pitchFamily="18" charset="0"/>
              </a:rPr>
              <a:t>.</a:t>
            </a:r>
            <a:endParaRPr lang="en-US" sz="1000" dirty="0" smtClean="0">
              <a:latin typeface="Times New Roman" panose="02020603050405020304" pitchFamily="18" charset="0"/>
              <a:cs typeface="Times New Roman" panose="02020603050405020304" pitchFamily="18" charset="0"/>
            </a:endParaRPr>
          </a:p>
          <a:p>
            <a:pPr algn="just"/>
            <a:r>
              <a:rPr lang="ru-RU" sz="1000" dirty="0">
                <a:latin typeface="Times New Roman" panose="02020603050405020304" pitchFamily="18" charset="0"/>
                <a:cs typeface="Times New Roman" panose="02020603050405020304" pitchFamily="18" charset="0"/>
              </a:rPr>
              <a:t>Цены на билеты устанавливаются </a:t>
            </a:r>
            <a:r>
              <a:rPr lang="ru-RU" sz="1000" dirty="0" err="1">
                <a:latin typeface="Times New Roman" panose="02020603050405020304" pitchFamily="18" charset="0"/>
                <a:cs typeface="Times New Roman" panose="02020603050405020304" pitchFamily="18" charset="0"/>
              </a:rPr>
              <a:t>киновидеозрелищными</a:t>
            </a:r>
            <a:r>
              <a:rPr lang="ru-RU" sz="1000" dirty="0">
                <a:latin typeface="Times New Roman" panose="02020603050405020304" pitchFamily="18" charset="0"/>
                <a:cs typeface="Times New Roman" panose="02020603050405020304" pitchFamily="18" charset="0"/>
              </a:rPr>
              <a:t> предприятиями самостоятельно.</a:t>
            </a:r>
          </a:p>
          <a:p>
            <a:pPr algn="just"/>
            <a:r>
              <a:rPr lang="ru-RU" sz="1000" dirty="0" smtClean="0">
                <a:latin typeface="Times New Roman" panose="02020603050405020304" pitchFamily="18" charset="0"/>
                <a:cs typeface="Times New Roman" panose="02020603050405020304" pitchFamily="18" charset="0"/>
              </a:rPr>
              <a:t>Продажа </a:t>
            </a:r>
            <a:r>
              <a:rPr lang="ru-RU" sz="1000" dirty="0">
                <a:latin typeface="Times New Roman" panose="02020603050405020304" pitchFamily="18" charset="0"/>
                <a:cs typeface="Times New Roman" panose="02020603050405020304" pitchFamily="18" charset="0"/>
              </a:rPr>
              <a:t>билетов на текущий сеанс начинается не позднее чем за 30 минут до начала </a:t>
            </a:r>
            <a:r>
              <a:rPr lang="ru-RU" sz="1000" dirty="0" smtClean="0">
                <a:latin typeface="Times New Roman" panose="02020603050405020304" pitchFamily="18" charset="0"/>
                <a:cs typeface="Times New Roman" panose="02020603050405020304" pitchFamily="18" charset="0"/>
              </a:rPr>
              <a:t>сеанса.</a:t>
            </a:r>
            <a:r>
              <a:rPr lang="en-US" sz="1000" dirty="0" smtClean="0">
                <a:latin typeface="Times New Roman" panose="02020603050405020304" pitchFamily="18" charset="0"/>
                <a:cs typeface="Times New Roman" panose="02020603050405020304" pitchFamily="18" charset="0"/>
              </a:rPr>
              <a:t> </a:t>
            </a:r>
          </a:p>
          <a:p>
            <a:pPr algn="just"/>
            <a:r>
              <a:rPr lang="ru-RU" sz="1000" dirty="0" smtClean="0">
                <a:latin typeface="Times New Roman" panose="02020603050405020304" pitchFamily="18" charset="0"/>
                <a:cs typeface="Times New Roman" panose="02020603050405020304" pitchFamily="18" charset="0"/>
              </a:rPr>
              <a:t>Зрители </a:t>
            </a:r>
            <a:r>
              <a:rPr lang="ru-RU" sz="1000" dirty="0">
                <a:latin typeface="Times New Roman" panose="02020603050405020304" pitchFamily="18" charset="0"/>
                <a:cs typeface="Times New Roman" panose="02020603050405020304" pitchFamily="18" charset="0"/>
              </a:rPr>
              <a:t>имеет право на:</a:t>
            </a:r>
          </a:p>
          <a:p>
            <a:pPr algn="just"/>
            <a:r>
              <a:rPr lang="ru-RU" sz="1000" dirty="0">
                <a:latin typeface="Times New Roman" panose="02020603050405020304" pitchFamily="18" charset="0"/>
                <a:cs typeface="Times New Roman" panose="02020603050405020304" pitchFamily="18" charset="0"/>
              </a:rPr>
              <a:t>свободное пользование услугами на все виды </a:t>
            </a:r>
            <a:r>
              <a:rPr lang="ru-RU" sz="1000" dirty="0" err="1">
                <a:latin typeface="Times New Roman" panose="02020603050405020304" pitchFamily="18" charset="0"/>
                <a:cs typeface="Times New Roman" panose="02020603050405020304" pitchFamily="18" charset="0"/>
              </a:rPr>
              <a:t>киновидеообслуживания</a:t>
            </a:r>
            <a:r>
              <a:rPr lang="ru-RU" sz="1000" dirty="0" smtClean="0">
                <a:latin typeface="Times New Roman" panose="02020603050405020304" pitchFamily="18" charset="0"/>
                <a:cs typeface="Times New Roman" panose="02020603050405020304" pitchFamily="18" charset="0"/>
              </a:rPr>
              <a:t>;</a:t>
            </a:r>
          </a:p>
          <a:p>
            <a:pPr algn="just"/>
            <a:r>
              <a:rPr lang="ru-RU" sz="1000" dirty="0">
                <a:latin typeface="Times New Roman" panose="02020603050405020304" pitchFamily="18" charset="0"/>
                <a:cs typeface="Times New Roman" panose="02020603050405020304" pitchFamily="18" charset="0"/>
              </a:rPr>
              <a:t>Качественный </a:t>
            </a:r>
            <a:r>
              <a:rPr lang="ru-RU" sz="1000" dirty="0" err="1">
                <a:latin typeface="Times New Roman" panose="02020603050405020304" pitchFamily="18" charset="0"/>
                <a:cs typeface="Times New Roman" panose="02020603050405020304" pitchFamily="18" charset="0"/>
              </a:rPr>
              <a:t>киновидеопоказ</a:t>
            </a:r>
            <a:r>
              <a:rPr lang="ru-RU" sz="1000" dirty="0" smtClean="0">
                <a:latin typeface="Times New Roman" panose="02020603050405020304" pitchFamily="18" charset="0"/>
                <a:cs typeface="Times New Roman" panose="02020603050405020304" pitchFamily="18" charset="0"/>
              </a:rPr>
              <a:t>;</a:t>
            </a:r>
            <a:endParaRPr lang="ru-RU"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754951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ochure_Blueglass_Trifold_TP103417195.potx" id="{B88E9366-3522-4E26-B062-233ACD5D0D11}" vid="{CADBFB46-510C-461D-8030-381CE1CEAAA4}"/>
    </a:ext>
  </a:extLst>
</a:theme>
</file>

<file path=ppt/theme/theme2.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11B58DB-4786-47F4-9D10-169C634413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Бизнес-буклет</Template>
  <TotalTime>4116</TotalTime>
  <Words>1036</Words>
  <Application>Microsoft Office PowerPoint</Application>
  <PresentationFormat>Произвольный</PresentationFormat>
  <Paragraphs>79</Paragraphs>
  <Slides>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vt:i4>
      </vt:variant>
    </vt:vector>
  </HeadingPairs>
  <TitlesOfParts>
    <vt:vector size="7" baseType="lpstr">
      <vt:lpstr>Arial</vt:lpstr>
      <vt:lpstr>Tahoma</vt:lpstr>
      <vt:lpstr>Times New Roman</vt:lpstr>
      <vt:lpstr>Verdana</vt:lpstr>
      <vt:lpstr>Тема Office</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Артем Конукоев</dc:creator>
  <cp:keywords/>
  <cp:lastModifiedBy>Николай Губин</cp:lastModifiedBy>
  <cp:revision>133</cp:revision>
  <cp:lastPrinted>2018-04-20T14:41:08Z</cp:lastPrinted>
  <dcterms:created xsi:type="dcterms:W3CDTF">2017-10-20T08:50:02Z</dcterms:created>
  <dcterms:modified xsi:type="dcterms:W3CDTF">2018-05-30T13:43:24Z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TC034171969991</vt:lpwstr>
  </property>
</Properties>
</file>